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2"/>
  </p:notesMasterIdLst>
  <p:sldIdLst>
    <p:sldId id="257" r:id="rId2"/>
    <p:sldId id="275" r:id="rId3"/>
    <p:sldId id="260" r:id="rId4"/>
    <p:sldId id="261" r:id="rId5"/>
    <p:sldId id="263" r:id="rId6"/>
    <p:sldId id="276" r:id="rId7"/>
    <p:sldId id="264" r:id="rId8"/>
    <p:sldId id="265" r:id="rId9"/>
    <p:sldId id="266" r:id="rId10"/>
    <p:sldId id="267" r:id="rId11"/>
    <p:sldId id="268" r:id="rId12"/>
    <p:sldId id="278" r:id="rId13"/>
    <p:sldId id="269" r:id="rId14"/>
    <p:sldId id="279" r:id="rId15"/>
    <p:sldId id="281" r:id="rId16"/>
    <p:sldId id="282" r:id="rId17"/>
    <p:sldId id="270" r:id="rId18"/>
    <p:sldId id="271" r:id="rId19"/>
    <p:sldId id="272"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7750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0160" autoAdjust="0"/>
  </p:normalViewPr>
  <p:slideViewPr>
    <p:cSldViewPr>
      <p:cViewPr varScale="1">
        <p:scale>
          <a:sx n="98" d="100"/>
          <a:sy n="98" d="100"/>
        </p:scale>
        <p:origin x="-640"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manualLayout>
          <c:layoutTarget val="inner"/>
          <c:xMode val="edge"/>
          <c:yMode val="edge"/>
          <c:x val="0.232148006889764"/>
          <c:y val="0.217054674147719"/>
          <c:w val="0.462266609251969"/>
          <c:h val="0.693399871222941"/>
        </c:manualLayout>
      </c:layout>
      <c:pieChart>
        <c:varyColors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AA718-625D-4E7A-86D1-CB4B7FB35932}" type="datetimeFigureOut">
              <a:rPr lang="en-US" smtClean="0"/>
              <a:pPr/>
              <a:t>11/2/17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709AD-37C2-495B-B524-510F7DE40B9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248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9755">
              <a:defRPr>
                <a:solidFill>
                  <a:schemeClr val="tx1"/>
                </a:solidFill>
                <a:latin typeface="Garamond" pitchFamily="18" charset="0"/>
              </a:defRPr>
            </a:lvl1pPr>
            <a:lvl2pPr marL="756980" indent="-291146" defTabSz="939755">
              <a:defRPr>
                <a:solidFill>
                  <a:schemeClr val="tx1"/>
                </a:solidFill>
                <a:latin typeface="Garamond" pitchFamily="18" charset="0"/>
              </a:defRPr>
            </a:lvl2pPr>
            <a:lvl3pPr marL="1164585" indent="-232916" defTabSz="939755">
              <a:defRPr>
                <a:solidFill>
                  <a:schemeClr val="tx1"/>
                </a:solidFill>
                <a:latin typeface="Garamond" pitchFamily="18" charset="0"/>
              </a:defRPr>
            </a:lvl3pPr>
            <a:lvl4pPr marL="1630417" indent="-232916" defTabSz="939755">
              <a:defRPr>
                <a:solidFill>
                  <a:schemeClr val="tx1"/>
                </a:solidFill>
                <a:latin typeface="Garamond" pitchFamily="18" charset="0"/>
              </a:defRPr>
            </a:lvl4pPr>
            <a:lvl5pPr marL="2096252" indent="-232916" defTabSz="939755">
              <a:defRPr>
                <a:solidFill>
                  <a:schemeClr val="tx1"/>
                </a:solidFill>
                <a:latin typeface="Garamond" pitchFamily="18" charset="0"/>
              </a:defRPr>
            </a:lvl5pPr>
            <a:lvl6pPr marL="2562085" indent="-232916" defTabSz="939755" eaLnBrk="0" fontAlgn="base" hangingPunct="0">
              <a:spcBef>
                <a:spcPct val="0"/>
              </a:spcBef>
              <a:spcAft>
                <a:spcPct val="0"/>
              </a:spcAft>
              <a:defRPr>
                <a:solidFill>
                  <a:schemeClr val="tx1"/>
                </a:solidFill>
                <a:latin typeface="Garamond" pitchFamily="18" charset="0"/>
              </a:defRPr>
            </a:lvl6pPr>
            <a:lvl7pPr marL="3027918" indent="-232916" defTabSz="939755" eaLnBrk="0" fontAlgn="base" hangingPunct="0">
              <a:spcBef>
                <a:spcPct val="0"/>
              </a:spcBef>
              <a:spcAft>
                <a:spcPct val="0"/>
              </a:spcAft>
              <a:defRPr>
                <a:solidFill>
                  <a:schemeClr val="tx1"/>
                </a:solidFill>
                <a:latin typeface="Garamond" pitchFamily="18" charset="0"/>
              </a:defRPr>
            </a:lvl7pPr>
            <a:lvl8pPr marL="3493753" indent="-232916" defTabSz="939755" eaLnBrk="0" fontAlgn="base" hangingPunct="0">
              <a:spcBef>
                <a:spcPct val="0"/>
              </a:spcBef>
              <a:spcAft>
                <a:spcPct val="0"/>
              </a:spcAft>
              <a:defRPr>
                <a:solidFill>
                  <a:schemeClr val="tx1"/>
                </a:solidFill>
                <a:latin typeface="Garamond" pitchFamily="18" charset="0"/>
              </a:defRPr>
            </a:lvl8pPr>
            <a:lvl9pPr marL="3959585" indent="-232916" defTabSz="939755" eaLnBrk="0" fontAlgn="base" hangingPunct="0">
              <a:spcBef>
                <a:spcPct val="0"/>
              </a:spcBef>
              <a:spcAft>
                <a:spcPct val="0"/>
              </a:spcAft>
              <a:defRPr>
                <a:solidFill>
                  <a:schemeClr val="tx1"/>
                </a:solidFill>
                <a:latin typeface="Garamond" pitchFamily="18" charset="0"/>
              </a:defRPr>
            </a:lvl9pPr>
          </a:lstStyle>
          <a:p>
            <a:fld id="{35E2C9C8-E590-4DDE-82AD-BADF51992A73}" type="slidenum">
              <a:rPr lang="en-US" altLang="en-US" smtClean="0">
                <a:solidFill>
                  <a:prstClr val="black"/>
                </a:solidFill>
                <a:latin typeface="Arial" charset="0"/>
              </a:rPr>
              <a:pPr/>
              <a:t>3</a:t>
            </a:fld>
            <a:endParaRPr lang="en-US" altLang="en-US" smtClean="0">
              <a:solidFill>
                <a:prstClr val="black"/>
              </a:solidFill>
              <a:latin typeface="Arial" charset="0"/>
            </a:endParaRPr>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p:spPr>
        <p:txBody>
          <a:bodyPr/>
          <a:lstStyle/>
          <a:p>
            <a:pPr eaLnBrk="1" hangingPunct="1"/>
            <a:r>
              <a:rPr lang="en-US" altLang="en-US" smtClean="0"/>
              <a:t>Treatment options and drug problems are not uni-dimensional concepts.  The reality is that there is a range of treatment or intervention options in response to a range of client problems.  Specialized or intensive treatment is usually assigned to those individuals at the severe end of a drug involvement spectrum, that is, typically to those who are dependent or addicted to drugs.  Brief intervention is most logically indicated when an individual is showing a more mild or moderate version of drug involvement.  This is labeled along the drug involvement continuum as early abuse and abuse.  Brief intervention techniques can also be used as supplemental therapy within specialized or intensive treatment. </a:t>
            </a:r>
          </a:p>
          <a:p>
            <a:pPr eaLnBrk="1" hangingPunct="1"/>
            <a:r>
              <a:rPr lang="en-US" altLang="en-US" smtClean="0"/>
              <a:t>How often or how much would you say these might mean?</a:t>
            </a:r>
          </a:p>
          <a:p>
            <a:pPr eaLnBrk="1" hangingPunct="1"/>
            <a:r>
              <a:rPr lang="en-US" altLang="en-US" smtClean="0"/>
              <a:t>Infrequent?</a:t>
            </a:r>
          </a:p>
          <a:p>
            <a:pPr eaLnBrk="1" hangingPunct="1"/>
            <a:r>
              <a:rPr lang="en-US" altLang="en-US" smtClean="0"/>
              <a:t>Early use?</a:t>
            </a:r>
          </a:p>
          <a:p>
            <a:pPr eaLnBrk="1" hangingPunct="1"/>
            <a:r>
              <a:rPr lang="en-US" altLang="en-US" smtClean="0"/>
              <a:t>Abuse?</a:t>
            </a:r>
          </a:p>
          <a:p>
            <a:pPr eaLnBrk="1" hangingPunct="1"/>
            <a:r>
              <a:rPr lang="en-US" altLang="en-US" smtClean="0"/>
              <a:t>Dependence?</a:t>
            </a:r>
          </a:p>
        </p:txBody>
      </p:sp>
      <p:sp>
        <p:nvSpPr>
          <p:cNvPr id="31749" name="Date Placeholder 1"/>
          <p:cNvSpPr>
            <a:spLocks noGrp="1"/>
          </p:cNvSpPr>
          <p:nvPr>
            <p:ph type="dt" sz="quarter" idx="1"/>
          </p:nvPr>
        </p:nvSpPr>
        <p:spPr>
          <a:noFill/>
        </p:spPr>
        <p:txBody>
          <a:bodyPr/>
          <a:lstStyle>
            <a:lvl1pPr defTabSz="939755">
              <a:defRPr>
                <a:solidFill>
                  <a:schemeClr val="tx1"/>
                </a:solidFill>
                <a:latin typeface="Garamond" pitchFamily="18" charset="0"/>
              </a:defRPr>
            </a:lvl1pPr>
            <a:lvl2pPr marL="756980" indent="-291146" defTabSz="939755">
              <a:defRPr>
                <a:solidFill>
                  <a:schemeClr val="tx1"/>
                </a:solidFill>
                <a:latin typeface="Garamond" pitchFamily="18" charset="0"/>
              </a:defRPr>
            </a:lvl2pPr>
            <a:lvl3pPr marL="1164585" indent="-232916" defTabSz="939755">
              <a:defRPr>
                <a:solidFill>
                  <a:schemeClr val="tx1"/>
                </a:solidFill>
                <a:latin typeface="Garamond" pitchFamily="18" charset="0"/>
              </a:defRPr>
            </a:lvl3pPr>
            <a:lvl4pPr marL="1630417" indent="-232916" defTabSz="939755">
              <a:defRPr>
                <a:solidFill>
                  <a:schemeClr val="tx1"/>
                </a:solidFill>
                <a:latin typeface="Garamond" pitchFamily="18" charset="0"/>
              </a:defRPr>
            </a:lvl4pPr>
            <a:lvl5pPr marL="2096252" indent="-232916" defTabSz="939755">
              <a:defRPr>
                <a:solidFill>
                  <a:schemeClr val="tx1"/>
                </a:solidFill>
                <a:latin typeface="Garamond" pitchFamily="18" charset="0"/>
              </a:defRPr>
            </a:lvl5pPr>
            <a:lvl6pPr marL="2562085" indent="-232916" defTabSz="939755" eaLnBrk="0" fontAlgn="base" hangingPunct="0">
              <a:spcBef>
                <a:spcPct val="0"/>
              </a:spcBef>
              <a:spcAft>
                <a:spcPct val="0"/>
              </a:spcAft>
              <a:defRPr>
                <a:solidFill>
                  <a:schemeClr val="tx1"/>
                </a:solidFill>
                <a:latin typeface="Garamond" pitchFamily="18" charset="0"/>
              </a:defRPr>
            </a:lvl6pPr>
            <a:lvl7pPr marL="3027918" indent="-232916" defTabSz="939755" eaLnBrk="0" fontAlgn="base" hangingPunct="0">
              <a:spcBef>
                <a:spcPct val="0"/>
              </a:spcBef>
              <a:spcAft>
                <a:spcPct val="0"/>
              </a:spcAft>
              <a:defRPr>
                <a:solidFill>
                  <a:schemeClr val="tx1"/>
                </a:solidFill>
                <a:latin typeface="Garamond" pitchFamily="18" charset="0"/>
              </a:defRPr>
            </a:lvl7pPr>
            <a:lvl8pPr marL="3493753" indent="-232916" defTabSz="939755" eaLnBrk="0" fontAlgn="base" hangingPunct="0">
              <a:spcBef>
                <a:spcPct val="0"/>
              </a:spcBef>
              <a:spcAft>
                <a:spcPct val="0"/>
              </a:spcAft>
              <a:defRPr>
                <a:solidFill>
                  <a:schemeClr val="tx1"/>
                </a:solidFill>
                <a:latin typeface="Garamond" pitchFamily="18" charset="0"/>
              </a:defRPr>
            </a:lvl8pPr>
            <a:lvl9pPr marL="3959585" indent="-232916" defTabSz="939755" eaLnBrk="0" fontAlgn="base" hangingPunct="0">
              <a:spcBef>
                <a:spcPct val="0"/>
              </a:spcBef>
              <a:spcAft>
                <a:spcPct val="0"/>
              </a:spcAft>
              <a:defRPr>
                <a:solidFill>
                  <a:schemeClr val="tx1"/>
                </a:solidFill>
                <a:latin typeface="Garamond" pitchFamily="18" charset="0"/>
              </a:defRPr>
            </a:lvl9pPr>
          </a:lstStyle>
          <a:p>
            <a:endParaRPr lang="en-US" altLang="en-US" smtClean="0">
              <a:solidFill>
                <a:prstClr val="black"/>
              </a:solidFill>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56722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8683625"/>
            <a:ext cx="2970213" cy="458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275" tIns="46137" rIns="92275" bIns="46137"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defTabSz="448650" eaLnBrk="0" fontAlgn="base" hangingPunct="0">
              <a:spcBef>
                <a:spcPct val="0"/>
              </a:spcBef>
              <a:spcAft>
                <a:spcPct val="0"/>
              </a:spcAft>
            </a:pPr>
            <a:fld id="{D521261B-D371-4477-85A4-6EFEA699E1C9}" type="slidenum">
              <a:rPr lang="en-US" altLang="en-US" sz="1300">
                <a:solidFill>
                  <a:srgbClr val="000000"/>
                </a:solidFill>
              </a:rPr>
              <a:pPr algn="r" defTabSz="448650" eaLnBrk="0" fontAlgn="base" hangingPunct="0">
                <a:spcBef>
                  <a:spcPct val="0"/>
                </a:spcBef>
                <a:spcAft>
                  <a:spcPct val="0"/>
                </a:spcAft>
              </a:pPr>
              <a:t>4</a:t>
            </a:fld>
            <a:endParaRPr lang="en-US" altLang="en-US" sz="1300">
              <a:solidFill>
                <a:srgbClr val="000000"/>
              </a:solidFill>
            </a:endParaRPr>
          </a:p>
        </p:txBody>
      </p:sp>
      <p:sp>
        <p:nvSpPr>
          <p:cNvPr id="16387" name="Rectangle 2"/>
          <p:cNvSpPr>
            <a:spLocks noGrp="1" noRot="1" noChangeAspect="1" noChangeArrowheads="1" noTextEdit="1"/>
          </p:cNvSpPr>
          <p:nvPr>
            <p:ph type="sldImg"/>
          </p:nvPr>
        </p:nvSpPr>
        <p:spPr>
          <a:xfrm>
            <a:off x="1143000" y="685800"/>
            <a:ext cx="4572000" cy="3429000"/>
          </a:xfrm>
          <a:ln/>
        </p:spPr>
      </p:sp>
      <p:sp>
        <p:nvSpPr>
          <p:cNvPr id="16388" name="Rectangle 3"/>
          <p:cNvSpPr>
            <a:spLocks noGrp="1" noChangeArrowheads="1"/>
          </p:cNvSpPr>
          <p:nvPr>
            <p:ph type="body" idx="1"/>
          </p:nvPr>
        </p:nvSpPr>
        <p:spPr>
          <a:noFill/>
        </p:spPr>
        <p:txBody>
          <a:bodyPr/>
          <a:lstStyle/>
          <a:p>
            <a:pPr>
              <a:spcBef>
                <a:spcPct val="0"/>
              </a:spcBef>
            </a:pPr>
            <a:r>
              <a:rPr lang="en-US" altLang="en-US" sz="1300">
                <a:latin typeface="Arial" panose="020B0604020202020204" pitchFamily="34" charset="0"/>
              </a:rPr>
              <a:t> </a:t>
            </a:r>
          </a:p>
          <a:p>
            <a:pPr>
              <a:spcBef>
                <a:spcPct val="0"/>
              </a:spcBef>
            </a:pPr>
            <a:r>
              <a:rPr lang="en-US" altLang="en-US" sz="1300">
                <a:latin typeface="Arial" panose="020B0604020202020204" pitchFamily="34" charset="0"/>
              </a:rPr>
              <a:t>Kids normally start on the path to drug use with cigarettes, alcohol and marijuana. Before prescription drug abuse became prevalent, it was a huge jump to go from using those substances to using “harder” drugs like cocaine and heroin. Now, the Rx experience facilitates an easier transition in the progression. </a:t>
            </a:r>
          </a:p>
          <a:p>
            <a:pPr>
              <a:spcBef>
                <a:spcPct val="0"/>
              </a:spcBef>
            </a:pPr>
            <a:endParaRPr lang="en-US" altLang="en-US" smtClean="0">
              <a:latin typeface="Arial" panose="020B0604020202020204" pitchFamily="34" charset="0"/>
            </a:endParaRPr>
          </a:p>
        </p:txBody>
      </p:sp>
      <p:sp>
        <p:nvSpPr>
          <p:cNvPr id="16389" name="Date Placeholder 1"/>
          <p:cNvSpPr>
            <a:spLocks noGrp="1"/>
          </p:cNvSpPr>
          <p:nvPr>
            <p:ph type="dt" sz="quarter" idx="1"/>
          </p:nvPr>
        </p:nvSpPr>
        <p:spPr>
          <a:noFill/>
        </p:spPr>
        <p:txBody>
          <a:bodyPr/>
          <a:lstStyle>
            <a:lvl1pPr defTabSz="922287">
              <a:defRPr>
                <a:solidFill>
                  <a:schemeClr val="tx1"/>
                </a:solidFill>
                <a:latin typeface="Garamond" panose="02020404030301010803" pitchFamily="18" charset="0"/>
              </a:defRPr>
            </a:lvl1pPr>
            <a:lvl2pPr marL="742909" indent="-285734" defTabSz="922287">
              <a:defRPr>
                <a:solidFill>
                  <a:schemeClr val="tx1"/>
                </a:solidFill>
                <a:latin typeface="Garamond" panose="02020404030301010803" pitchFamily="18" charset="0"/>
              </a:defRPr>
            </a:lvl2pPr>
            <a:lvl3pPr marL="1142937" indent="-228587" defTabSz="922287">
              <a:defRPr>
                <a:solidFill>
                  <a:schemeClr val="tx1"/>
                </a:solidFill>
                <a:latin typeface="Garamond" panose="02020404030301010803" pitchFamily="18" charset="0"/>
              </a:defRPr>
            </a:lvl3pPr>
            <a:lvl4pPr marL="1600112" indent="-228587" defTabSz="922287">
              <a:defRPr>
                <a:solidFill>
                  <a:schemeClr val="tx1"/>
                </a:solidFill>
                <a:latin typeface="Garamond" panose="02020404030301010803" pitchFamily="18" charset="0"/>
              </a:defRPr>
            </a:lvl4pPr>
            <a:lvl5pPr marL="2057287" indent="-228587" defTabSz="922287">
              <a:defRPr>
                <a:solidFill>
                  <a:schemeClr val="tx1"/>
                </a:solidFill>
                <a:latin typeface="Garamond" panose="02020404030301010803" pitchFamily="18" charset="0"/>
              </a:defRPr>
            </a:lvl5pPr>
            <a:lvl6pPr marL="2514461" indent="-228587" defTabSz="922287" eaLnBrk="0" fontAlgn="base" hangingPunct="0">
              <a:spcBef>
                <a:spcPct val="0"/>
              </a:spcBef>
              <a:spcAft>
                <a:spcPct val="0"/>
              </a:spcAft>
              <a:defRPr>
                <a:solidFill>
                  <a:schemeClr val="tx1"/>
                </a:solidFill>
                <a:latin typeface="Garamond" panose="02020404030301010803" pitchFamily="18" charset="0"/>
              </a:defRPr>
            </a:lvl6pPr>
            <a:lvl7pPr marL="2971635" indent="-228587" defTabSz="922287" eaLnBrk="0" fontAlgn="base" hangingPunct="0">
              <a:spcBef>
                <a:spcPct val="0"/>
              </a:spcBef>
              <a:spcAft>
                <a:spcPct val="0"/>
              </a:spcAft>
              <a:defRPr>
                <a:solidFill>
                  <a:schemeClr val="tx1"/>
                </a:solidFill>
                <a:latin typeface="Garamond" panose="02020404030301010803" pitchFamily="18" charset="0"/>
              </a:defRPr>
            </a:lvl7pPr>
            <a:lvl8pPr marL="3428810" indent="-228587" defTabSz="922287" eaLnBrk="0" fontAlgn="base" hangingPunct="0">
              <a:spcBef>
                <a:spcPct val="0"/>
              </a:spcBef>
              <a:spcAft>
                <a:spcPct val="0"/>
              </a:spcAft>
              <a:defRPr>
                <a:solidFill>
                  <a:schemeClr val="tx1"/>
                </a:solidFill>
                <a:latin typeface="Garamond" panose="02020404030301010803" pitchFamily="18" charset="0"/>
              </a:defRPr>
            </a:lvl8pPr>
            <a:lvl9pPr marL="3885985" indent="-228587" defTabSz="922287"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962625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AutoNum type="arabicPeriod"/>
            </a:pPr>
            <a:r>
              <a:rPr lang="en-US" altLang="en-US" smtClean="0">
                <a:ea typeface="ＭＳ Ｐゴシック"/>
                <a:cs typeface="ＭＳ Ｐゴシック"/>
              </a:rPr>
              <a:t>Prescription painkillers (e.g., OxyContin and Vicodin), sedatives/tranquilizers (e.g., Valium &amp; Xanax), and stimulants (e.g. Ritalin &amp; Adderall) are most prone to abuse. These drugs are referred to as “controlled substances,” and there are strict prescribing and dispensing regulations for their use. Federal laws prohibit the possession of these drugs without a prescription.</a:t>
            </a:r>
          </a:p>
          <a:p>
            <a:pPr marL="228600" indent="-228600">
              <a:spcBef>
                <a:spcPct val="0"/>
              </a:spcBef>
              <a:buFontTx/>
              <a:buAutoNum type="arabicPeriod"/>
            </a:pPr>
            <a:r>
              <a:rPr lang="en-US" altLang="en-US" smtClean="0">
                <a:ea typeface="ＭＳ Ｐゴシック"/>
                <a:cs typeface="ＭＳ Ｐゴシック"/>
              </a:rPr>
              <a:t>Slang terms used for these drugs include:</a:t>
            </a:r>
          </a:p>
          <a:p>
            <a:pPr marL="228600" indent="-228600">
              <a:spcBef>
                <a:spcPct val="0"/>
              </a:spcBef>
            </a:pPr>
            <a:r>
              <a:rPr lang="en-US" altLang="en-US" smtClean="0">
                <a:ea typeface="ＭＳ Ｐゴシック"/>
                <a:cs typeface="ＭＳ Ｐゴシック"/>
              </a:rPr>
              <a:t>	OCs’, Oxy80 or Cotton for OxyContin;</a:t>
            </a:r>
          </a:p>
          <a:p>
            <a:pPr marL="228600" indent="-228600">
              <a:spcBef>
                <a:spcPct val="0"/>
              </a:spcBef>
            </a:pPr>
            <a:r>
              <a:rPr lang="en-US" altLang="en-US" smtClean="0">
                <a:ea typeface="ＭＳ Ｐゴシック"/>
                <a:cs typeface="ＭＳ Ｐゴシック"/>
              </a:rPr>
              <a:t>	Vike, Watson-387 for Vicodin;</a:t>
            </a:r>
          </a:p>
          <a:p>
            <a:pPr marL="228600" indent="-228600">
              <a:spcBef>
                <a:spcPct val="0"/>
              </a:spcBef>
            </a:pPr>
            <a:r>
              <a:rPr lang="en-US" altLang="en-US" smtClean="0">
                <a:ea typeface="ＭＳ Ｐゴシック"/>
                <a:cs typeface="ＭＳ Ｐゴシック"/>
              </a:rPr>
              <a:t>	Benzos, Tranks for sedatives and tranquilizers;</a:t>
            </a:r>
          </a:p>
          <a:p>
            <a:pPr marL="228600" indent="-228600">
              <a:spcBef>
                <a:spcPct val="0"/>
              </a:spcBef>
            </a:pPr>
            <a:r>
              <a:rPr lang="en-US" altLang="en-US" smtClean="0">
                <a:ea typeface="ＭＳ Ｐゴシック"/>
                <a:cs typeface="ＭＳ Ｐゴシック"/>
              </a:rPr>
              <a:t>	Uppers, study or smart drugs for stimulants</a:t>
            </a:r>
          </a:p>
          <a:p>
            <a:pPr marL="228600" indent="-228600">
              <a:spcBef>
                <a:spcPct val="0"/>
              </a:spcBef>
            </a:pPr>
            <a:r>
              <a:rPr lang="en-US" altLang="en-US" smtClean="0">
                <a:ea typeface="ＭＳ Ｐゴシック"/>
                <a:cs typeface="ＭＳ Ｐゴシック"/>
              </a:rPr>
              <a:t>3.  Non-prescription medications can also be abused. Cough and cold preparations are of particular concern. These preparations which contain dextromethorphan (or DXM) can cause intoxication and even hallucinations at high doses. Slang terms in dextromethorphan include Dex, Vitamin D, Robo and Skittles.</a:t>
            </a:r>
          </a:p>
          <a:p>
            <a:pPr marL="228600" indent="-228600">
              <a:spcBef>
                <a:spcPct val="0"/>
              </a:spcBef>
            </a:pPr>
            <a:endParaRPr lang="en-US" altLang="en-US" smtClean="0">
              <a:ea typeface="ＭＳ Ｐゴシック"/>
              <a:cs typeface="ＭＳ Ｐゴシック"/>
            </a:endParaRPr>
          </a:p>
        </p:txBody>
      </p:sp>
      <p:sp>
        <p:nvSpPr>
          <p:cNvPr id="41987"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22338" fontAlgn="base">
              <a:spcBef>
                <a:spcPct val="0"/>
              </a:spcBef>
              <a:spcAft>
                <a:spcPct val="0"/>
              </a:spcAft>
            </a:pPr>
            <a:endParaRPr lang="en-US" altLang="en-US">
              <a:solidFill>
                <a:srgbClr val="000000"/>
              </a:solidFill>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364774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43000" y="685800"/>
            <a:ext cx="4572000" cy="3429000"/>
          </a:xfrm>
          <a:ln/>
        </p:spPr>
      </p:sp>
      <p:sp>
        <p:nvSpPr>
          <p:cNvPr id="148483" name="Rectangle 3"/>
          <p:cNvSpPr>
            <a:spLocks noGrp="1" noChangeArrowheads="1"/>
          </p:cNvSpPr>
          <p:nvPr>
            <p:ph type="body" idx="1"/>
          </p:nvPr>
        </p:nvSpPr>
        <p:spPr>
          <a:noFill/>
        </p:spPr>
        <p:txBody>
          <a:bodyPr/>
          <a:lstStyle/>
          <a:p>
            <a:r>
              <a:rPr lang="en-US" smtClean="0"/>
              <a:t>So how do you assess your client’s stage of change?  First some background.  The principles of stages of change have been described by Prochaska and DiClemente, and these stages are summarized in this pie chart.  Each slice of the pie represents a stage of change, and the callout box for each stage indicates the general task for the counselor based upon that respective stage.  Let’s look at each individual stage more closely. </a:t>
            </a:r>
          </a:p>
          <a:p>
            <a:endParaRPr lang="en-US" smtClean="0"/>
          </a:p>
        </p:txBody>
      </p:sp>
      <p:sp>
        <p:nvSpPr>
          <p:cNvPr id="148484" name="Date Placeholder 2"/>
          <p:cNvSpPr>
            <a:spLocks noGrp="1"/>
          </p:cNvSpPr>
          <p:nvPr>
            <p:ph type="dt" sz="quarter" idx="1"/>
          </p:nvPr>
        </p:nvSpPr>
        <p:spPr>
          <a:noFill/>
        </p:spPr>
        <p:txBody>
          <a:bodyPr/>
          <a:lstStyle>
            <a:lvl1pPr defTabSz="903217" eaLnBrk="0" hangingPunct="0">
              <a:defRPr sz="2000">
                <a:solidFill>
                  <a:schemeClr val="tx1"/>
                </a:solidFill>
                <a:latin typeface="Times New Roman" pitchFamily="18" charset="0"/>
                <a:ea typeface="ＭＳ Ｐゴシック" pitchFamily="-110" charset="-128"/>
              </a:defRPr>
            </a:lvl1pPr>
            <a:lvl2pPr marL="726298" indent="-279345" defTabSz="903217" eaLnBrk="0" hangingPunct="0">
              <a:defRPr sz="2000">
                <a:solidFill>
                  <a:schemeClr val="tx1"/>
                </a:solidFill>
                <a:latin typeface="Times New Roman" pitchFamily="18" charset="0"/>
                <a:ea typeface="ＭＳ Ｐゴシック" pitchFamily="-110" charset="-128"/>
              </a:defRPr>
            </a:lvl2pPr>
            <a:lvl3pPr marL="1117382" indent="-223476" defTabSz="903217" eaLnBrk="0" hangingPunct="0">
              <a:defRPr sz="2000">
                <a:solidFill>
                  <a:schemeClr val="tx1"/>
                </a:solidFill>
                <a:latin typeface="Times New Roman" pitchFamily="18" charset="0"/>
                <a:ea typeface="ＭＳ Ｐゴシック" pitchFamily="-110" charset="-128"/>
              </a:defRPr>
            </a:lvl3pPr>
            <a:lvl4pPr marL="1564334" indent="-223476" defTabSz="903217" eaLnBrk="0" hangingPunct="0">
              <a:defRPr sz="2000">
                <a:solidFill>
                  <a:schemeClr val="tx1"/>
                </a:solidFill>
                <a:latin typeface="Times New Roman" pitchFamily="18" charset="0"/>
                <a:ea typeface="ＭＳ Ｐゴシック" pitchFamily="-110" charset="-128"/>
              </a:defRPr>
            </a:lvl4pPr>
            <a:lvl5pPr marL="2011287" indent="-223476" defTabSz="903217" eaLnBrk="0" hangingPunct="0">
              <a:defRPr sz="2000">
                <a:solidFill>
                  <a:schemeClr val="tx1"/>
                </a:solidFill>
                <a:latin typeface="Times New Roman" pitchFamily="18" charset="0"/>
                <a:ea typeface="ＭＳ Ｐゴシック" pitchFamily="-110" charset="-128"/>
              </a:defRPr>
            </a:lvl5pPr>
            <a:lvl6pPr marL="2458239" indent="-223476" algn="ctr" defTabSz="903217" eaLnBrk="0" fontAlgn="base" hangingPunct="0">
              <a:spcBef>
                <a:spcPct val="0"/>
              </a:spcBef>
              <a:spcAft>
                <a:spcPct val="0"/>
              </a:spcAft>
              <a:defRPr sz="2000">
                <a:solidFill>
                  <a:schemeClr val="tx1"/>
                </a:solidFill>
                <a:latin typeface="Times New Roman" pitchFamily="18" charset="0"/>
                <a:ea typeface="ＭＳ Ｐゴシック" pitchFamily="-110" charset="-128"/>
              </a:defRPr>
            </a:lvl6pPr>
            <a:lvl7pPr marL="2905192" indent="-223476" algn="ctr" defTabSz="903217" eaLnBrk="0" fontAlgn="base" hangingPunct="0">
              <a:spcBef>
                <a:spcPct val="0"/>
              </a:spcBef>
              <a:spcAft>
                <a:spcPct val="0"/>
              </a:spcAft>
              <a:defRPr sz="2000">
                <a:solidFill>
                  <a:schemeClr val="tx1"/>
                </a:solidFill>
                <a:latin typeface="Times New Roman" pitchFamily="18" charset="0"/>
                <a:ea typeface="ＭＳ Ｐゴシック" pitchFamily="-110" charset="-128"/>
              </a:defRPr>
            </a:lvl7pPr>
            <a:lvl8pPr marL="3352144" indent="-223476" algn="ctr" defTabSz="903217" eaLnBrk="0" fontAlgn="base" hangingPunct="0">
              <a:spcBef>
                <a:spcPct val="0"/>
              </a:spcBef>
              <a:spcAft>
                <a:spcPct val="0"/>
              </a:spcAft>
              <a:defRPr sz="2000">
                <a:solidFill>
                  <a:schemeClr val="tx1"/>
                </a:solidFill>
                <a:latin typeface="Times New Roman" pitchFamily="18" charset="0"/>
                <a:ea typeface="ＭＳ Ｐゴシック" pitchFamily="-110" charset="-128"/>
              </a:defRPr>
            </a:lvl8pPr>
            <a:lvl9pPr marL="3799097" indent="-223476" algn="ctr" defTabSz="903217" eaLnBrk="0" fontAlgn="base" hangingPunct="0">
              <a:spcBef>
                <a:spcPct val="0"/>
              </a:spcBef>
              <a:spcAft>
                <a:spcPct val="0"/>
              </a:spcAft>
              <a:defRPr sz="2000">
                <a:solidFill>
                  <a:schemeClr val="tx1"/>
                </a:solidFill>
                <a:latin typeface="Times New Roman" pitchFamily="18" charset="0"/>
                <a:ea typeface="ＭＳ Ｐゴシック" pitchFamily="-110" charset="-128"/>
              </a:defRPr>
            </a:lvl9pPr>
          </a:lstStyle>
          <a:p>
            <a:pPr eaLnBrk="1" hangingPunct="1"/>
            <a:endParaRPr lang="en-US" sz="1200">
              <a:solidFill>
                <a:prstClr val="black"/>
              </a:solidFill>
            </a:endParaRPr>
          </a:p>
        </p:txBody>
      </p:sp>
      <p:sp>
        <p:nvSpPr>
          <p:cNvPr id="148485" name="Footer Placeholder 9"/>
          <p:cNvSpPr>
            <a:spLocks noGrp="1"/>
          </p:cNvSpPr>
          <p:nvPr>
            <p:ph type="ftr" sz="quarter" idx="4"/>
          </p:nvPr>
        </p:nvSpPr>
        <p:spPr>
          <a:noFill/>
        </p:spPr>
        <p:txBody>
          <a:bodyPr/>
          <a:lstStyle>
            <a:lvl1pPr defTabSz="903217" eaLnBrk="0" hangingPunct="0">
              <a:defRPr sz="2000">
                <a:solidFill>
                  <a:schemeClr val="tx1"/>
                </a:solidFill>
                <a:latin typeface="Times New Roman" pitchFamily="18" charset="0"/>
                <a:ea typeface="ＭＳ Ｐゴシック" pitchFamily="-110" charset="-128"/>
              </a:defRPr>
            </a:lvl1pPr>
            <a:lvl2pPr marL="726298" indent="-279345" defTabSz="903217" eaLnBrk="0" hangingPunct="0">
              <a:defRPr sz="2000">
                <a:solidFill>
                  <a:schemeClr val="tx1"/>
                </a:solidFill>
                <a:latin typeface="Times New Roman" pitchFamily="18" charset="0"/>
                <a:ea typeface="ＭＳ Ｐゴシック" pitchFamily="-110" charset="-128"/>
              </a:defRPr>
            </a:lvl2pPr>
            <a:lvl3pPr marL="1117382" indent="-223476" defTabSz="903217" eaLnBrk="0" hangingPunct="0">
              <a:defRPr sz="2000">
                <a:solidFill>
                  <a:schemeClr val="tx1"/>
                </a:solidFill>
                <a:latin typeface="Times New Roman" pitchFamily="18" charset="0"/>
                <a:ea typeface="ＭＳ Ｐゴシック" pitchFamily="-110" charset="-128"/>
              </a:defRPr>
            </a:lvl3pPr>
            <a:lvl4pPr marL="1564334" indent="-223476" defTabSz="903217" eaLnBrk="0" hangingPunct="0">
              <a:defRPr sz="2000">
                <a:solidFill>
                  <a:schemeClr val="tx1"/>
                </a:solidFill>
                <a:latin typeface="Times New Roman" pitchFamily="18" charset="0"/>
                <a:ea typeface="ＭＳ Ｐゴシック" pitchFamily="-110" charset="-128"/>
              </a:defRPr>
            </a:lvl4pPr>
            <a:lvl5pPr marL="2011287" indent="-223476" defTabSz="903217" eaLnBrk="0" hangingPunct="0">
              <a:defRPr sz="2000">
                <a:solidFill>
                  <a:schemeClr val="tx1"/>
                </a:solidFill>
                <a:latin typeface="Times New Roman" pitchFamily="18" charset="0"/>
                <a:ea typeface="ＭＳ Ｐゴシック" pitchFamily="-110" charset="-128"/>
              </a:defRPr>
            </a:lvl5pPr>
            <a:lvl6pPr marL="2458239" indent="-223476" algn="ctr" defTabSz="903217" eaLnBrk="0" fontAlgn="base" hangingPunct="0">
              <a:spcBef>
                <a:spcPct val="0"/>
              </a:spcBef>
              <a:spcAft>
                <a:spcPct val="0"/>
              </a:spcAft>
              <a:defRPr sz="2000">
                <a:solidFill>
                  <a:schemeClr val="tx1"/>
                </a:solidFill>
                <a:latin typeface="Times New Roman" pitchFamily="18" charset="0"/>
                <a:ea typeface="ＭＳ Ｐゴシック" pitchFamily="-110" charset="-128"/>
              </a:defRPr>
            </a:lvl6pPr>
            <a:lvl7pPr marL="2905192" indent="-223476" algn="ctr" defTabSz="903217" eaLnBrk="0" fontAlgn="base" hangingPunct="0">
              <a:spcBef>
                <a:spcPct val="0"/>
              </a:spcBef>
              <a:spcAft>
                <a:spcPct val="0"/>
              </a:spcAft>
              <a:defRPr sz="2000">
                <a:solidFill>
                  <a:schemeClr val="tx1"/>
                </a:solidFill>
                <a:latin typeface="Times New Roman" pitchFamily="18" charset="0"/>
                <a:ea typeface="ＭＳ Ｐゴシック" pitchFamily="-110" charset="-128"/>
              </a:defRPr>
            </a:lvl7pPr>
            <a:lvl8pPr marL="3352144" indent="-223476" algn="ctr" defTabSz="903217" eaLnBrk="0" fontAlgn="base" hangingPunct="0">
              <a:spcBef>
                <a:spcPct val="0"/>
              </a:spcBef>
              <a:spcAft>
                <a:spcPct val="0"/>
              </a:spcAft>
              <a:defRPr sz="2000">
                <a:solidFill>
                  <a:schemeClr val="tx1"/>
                </a:solidFill>
                <a:latin typeface="Times New Roman" pitchFamily="18" charset="0"/>
                <a:ea typeface="ＭＳ Ｐゴシック" pitchFamily="-110" charset="-128"/>
              </a:defRPr>
            </a:lvl8pPr>
            <a:lvl9pPr marL="3799097" indent="-223476" algn="ctr" defTabSz="903217" eaLnBrk="0" fontAlgn="base" hangingPunct="0">
              <a:spcBef>
                <a:spcPct val="0"/>
              </a:spcBef>
              <a:spcAft>
                <a:spcPct val="0"/>
              </a:spcAft>
              <a:defRPr sz="2000">
                <a:solidFill>
                  <a:schemeClr val="tx1"/>
                </a:solidFill>
                <a:latin typeface="Times New Roman" pitchFamily="18" charset="0"/>
                <a:ea typeface="ＭＳ Ｐゴシック" pitchFamily="-110" charset="-128"/>
              </a:defRPr>
            </a:lvl9pPr>
          </a:lstStyle>
          <a:p>
            <a:pPr eaLnBrk="1" hangingPunct="1"/>
            <a:endParaRPr lang="en-US" sz="120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516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D84C074-EB22-487F-AA0E-D0C775B4B311}" type="datetimeFigureOut">
              <a:rPr lang="en-US" smtClean="0"/>
              <a:pPr/>
              <a:t>11/2/17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53885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84C074-EB22-487F-AA0E-D0C775B4B311}"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682072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84C074-EB22-487F-AA0E-D0C775B4B311}"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49970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D84C074-EB22-487F-AA0E-D0C775B4B311}" type="datetimeFigureOut">
              <a:rPr lang="en-US" smtClean="0"/>
              <a:pPr/>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914146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D84C074-EB22-487F-AA0E-D0C775B4B311}" type="datetimeFigureOut">
              <a:rPr lang="en-US" smtClean="0"/>
              <a:pPr/>
              <a:t>11/2/17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68358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D84C074-EB22-487F-AA0E-D0C775B4B311}" type="datetimeFigureOut">
              <a:rPr lang="en-US" smtClean="0"/>
              <a:pPr/>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05316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D84C074-EB22-487F-AA0E-D0C775B4B311}" type="datetimeFigureOut">
              <a:rPr lang="en-US" smtClean="0"/>
              <a:pPr/>
              <a:t>11/2/17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395556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84C074-EB22-487F-AA0E-D0C775B4B311}" type="datetimeFigureOut">
              <a:rPr lang="en-US" smtClean="0"/>
              <a:pPr/>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45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3D84C074-EB22-487F-AA0E-D0C775B4B311}" type="datetimeFigureOut">
              <a:rPr lang="en-US" smtClean="0"/>
              <a:pPr/>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F6B2E5-560D-4E3A-A331-3B9B03A6FE6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816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3D84C074-EB22-487F-AA0E-D0C775B4B311}" type="datetimeFigureOut">
              <a:rPr lang="en-US" smtClean="0"/>
              <a:pPr/>
              <a:t>11/2/17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79481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3D84C074-EB22-487F-AA0E-D0C775B4B311}" type="datetimeFigureOut">
              <a:rPr lang="en-US" smtClean="0"/>
              <a:pPr/>
              <a:t>11/2/17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05557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D84C074-EB22-487F-AA0E-D0C775B4B311}" type="datetimeFigureOut">
              <a:rPr lang="en-US" smtClean="0"/>
              <a:pPr/>
              <a:t>11/2/17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F6B2E5-560D-4E3A-A331-3B9B03A6FE62}"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5975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495800"/>
            <a:ext cx="6400800" cy="1752600"/>
          </a:xfrm>
        </p:spPr>
        <p:txBody>
          <a:bodyPr>
            <a:normAutofit lnSpcReduction="10000"/>
          </a:bodyPr>
          <a:lstStyle/>
          <a:p>
            <a:pPr algn="r"/>
            <a:r>
              <a:rPr lang="en-US" dirty="0">
                <a:solidFill>
                  <a:schemeClr val="accent3">
                    <a:lumMod val="50000"/>
                  </a:schemeClr>
                </a:solidFill>
              </a:rPr>
              <a:t>Presented by: </a:t>
            </a:r>
          </a:p>
          <a:p>
            <a:pPr algn="r"/>
            <a:r>
              <a:rPr lang="en-US" sz="1800" dirty="0">
                <a:solidFill>
                  <a:prstClr val="black"/>
                </a:solidFill>
              </a:rPr>
              <a:t>Steve </a:t>
            </a:r>
            <a:r>
              <a:rPr lang="en-US" sz="1800" dirty="0" err="1">
                <a:solidFill>
                  <a:prstClr val="black"/>
                </a:solidFill>
              </a:rPr>
              <a:t>Chassman</a:t>
            </a:r>
            <a:r>
              <a:rPr lang="en-US" sz="1800" dirty="0">
                <a:solidFill>
                  <a:prstClr val="black"/>
                </a:solidFill>
              </a:rPr>
              <a:t>, LCSW, CASAC</a:t>
            </a:r>
          </a:p>
          <a:p>
            <a:pPr algn="r"/>
            <a:r>
              <a:rPr lang="en-US" dirty="0">
                <a:solidFill>
                  <a:prstClr val="black"/>
                </a:solidFill>
              </a:rPr>
              <a:t>Executive </a:t>
            </a:r>
            <a:r>
              <a:rPr lang="en-US" dirty="0" smtClean="0">
                <a:solidFill>
                  <a:prstClr val="black"/>
                </a:solidFill>
              </a:rPr>
              <a:t>Director</a:t>
            </a:r>
          </a:p>
          <a:p>
            <a:endParaRPr lang="en-US" dirty="0">
              <a:solidFill>
                <a:prstClr val="black"/>
              </a:solidFill>
            </a:endParaRPr>
          </a:p>
          <a:p>
            <a:pPr algn="r"/>
            <a:r>
              <a:rPr lang="en-US" dirty="0">
                <a:solidFill>
                  <a:schemeClr val="tx1"/>
                </a:solidFill>
              </a:rPr>
              <a:t>Long Island Council on Alcoholism and Drug Dependence </a:t>
            </a:r>
          </a:p>
          <a:p>
            <a:endParaRPr lang="en-US" dirty="0"/>
          </a:p>
        </p:txBody>
      </p:sp>
      <p:sp>
        <p:nvSpPr>
          <p:cNvPr id="2" name="Title 1"/>
          <p:cNvSpPr>
            <a:spLocks noGrp="1"/>
          </p:cNvSpPr>
          <p:nvPr>
            <p:ph type="ctrTitle"/>
          </p:nvPr>
        </p:nvSpPr>
        <p:spPr>
          <a:xfrm>
            <a:off x="381000" y="457200"/>
            <a:ext cx="8382000" cy="1752600"/>
          </a:xfrm>
        </p:spPr>
        <p:txBody>
          <a:bodyPr>
            <a:noAutofit/>
          </a:bodyPr>
          <a:lstStyle/>
          <a:p>
            <a:pPr lvl="1" algn="ctr"/>
            <a:r>
              <a:rPr lang="en-US" sz="2000" b="1" dirty="0" smtClean="0">
                <a:solidFill>
                  <a:schemeClr val="bg2">
                    <a:lumMod val="50000"/>
                  </a:schemeClr>
                </a:solidFill>
              </a:rPr>
              <a:t>New </a:t>
            </a:r>
            <a:r>
              <a:rPr lang="en-US" sz="2000" b="1" dirty="0">
                <a:solidFill>
                  <a:schemeClr val="bg2">
                    <a:lumMod val="50000"/>
                  </a:schemeClr>
                </a:solidFill>
              </a:rPr>
              <a:t>Trends in Substance Use in the Current Public Health Crisis: </a:t>
            </a:r>
            <a:r>
              <a:rPr lang="en-US" sz="2800" b="1" dirty="0" smtClean="0">
                <a:solidFill>
                  <a:schemeClr val="bg2">
                    <a:lumMod val="50000"/>
                  </a:schemeClr>
                </a:solidFill>
              </a:rPr>
              <a:t/>
            </a:r>
            <a:br>
              <a:rPr lang="en-US" sz="2800" b="1" dirty="0" smtClean="0">
                <a:solidFill>
                  <a:schemeClr val="bg2">
                    <a:lumMod val="50000"/>
                  </a:schemeClr>
                </a:solidFill>
              </a:rPr>
            </a:br>
            <a:r>
              <a:rPr lang="en-US" sz="3200" b="1" dirty="0" smtClean="0">
                <a:solidFill>
                  <a:schemeClr val="bg2">
                    <a:lumMod val="50000"/>
                  </a:schemeClr>
                </a:solidFill>
              </a:rPr>
              <a:t>Keys </a:t>
            </a:r>
            <a:r>
              <a:rPr lang="en-US" sz="3200" b="1" dirty="0">
                <a:solidFill>
                  <a:schemeClr val="bg2">
                    <a:lumMod val="50000"/>
                  </a:schemeClr>
                </a:solidFill>
              </a:rPr>
              <a:t>to Engaging the Active Substance User</a:t>
            </a:r>
            <a:endParaRPr lang="en-US" sz="2800" dirty="0">
              <a:solidFill>
                <a:schemeClr val="bg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96200" y="4495799"/>
            <a:ext cx="1201326" cy="15906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2181714"/>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81000" y="1447800"/>
            <a:ext cx="5695845" cy="4616648"/>
          </a:xfrm>
          <a:prstGeom prst="rect">
            <a:avLst/>
          </a:prstGeom>
        </p:spPr>
        <p:txBody>
          <a:bodyPr wrap="square">
            <a:spAutoFit/>
          </a:bodyPr>
          <a:lstStyle/>
          <a:p>
            <a:pPr marL="285750" indent="-285750">
              <a:buFont typeface="Arial" panose="020B0604020202020204" pitchFamily="34" charset="0"/>
              <a:buChar char="•"/>
            </a:pPr>
            <a:r>
              <a:rPr lang="en-US" sz="1600" dirty="0">
                <a:solidFill>
                  <a:prstClr val="black"/>
                </a:solidFill>
              </a:rPr>
              <a:t>A powerful opiate drug. </a:t>
            </a:r>
          </a:p>
          <a:p>
            <a:pPr marL="285750" indent="-285750">
              <a:buFont typeface="Arial" panose="020B0604020202020204" pitchFamily="34" charset="0"/>
              <a:buChar char="•"/>
            </a:pPr>
            <a:r>
              <a:rPr lang="en-US" sz="1600" dirty="0">
                <a:solidFill>
                  <a:prstClr val="black"/>
                </a:solidFill>
              </a:rPr>
              <a:t>White or brownish powder, or as the black sticky substance </a:t>
            </a:r>
          </a:p>
          <a:p>
            <a:pPr marL="285750" indent="-285750">
              <a:buFont typeface="Arial" panose="020B0604020202020204" pitchFamily="34" charset="0"/>
              <a:buChar char="•"/>
            </a:pPr>
            <a:r>
              <a:rPr lang="en-US" sz="1600" dirty="0">
                <a:solidFill>
                  <a:prstClr val="black"/>
                </a:solidFill>
              </a:rPr>
              <a:t>Can be injected, smoked, or snorted </a:t>
            </a:r>
          </a:p>
          <a:p>
            <a:pPr marL="285750" indent="-285750">
              <a:buFont typeface="Arial" panose="020B0604020202020204" pitchFamily="34" charset="0"/>
              <a:buChar char="•"/>
            </a:pPr>
            <a:r>
              <a:rPr lang="en-US" sz="1600" dirty="0">
                <a:solidFill>
                  <a:prstClr val="black"/>
                </a:solidFill>
              </a:rPr>
              <a:t>Physical symptoms of heroin include: </a:t>
            </a:r>
          </a:p>
          <a:p>
            <a:pPr marL="742950" lvl="1" indent="-285750">
              <a:buFont typeface="Arial" panose="020B0604020202020204" pitchFamily="34" charset="0"/>
              <a:buChar char="•"/>
            </a:pPr>
            <a:r>
              <a:rPr lang="en-US" sz="1600" dirty="0">
                <a:solidFill>
                  <a:prstClr val="black"/>
                </a:solidFill>
              </a:rPr>
              <a:t>euphoria, drowsiness, respiratory depression, constricted pupils, nausea, and dry mouth</a:t>
            </a:r>
          </a:p>
          <a:p>
            <a:pPr marL="285750" indent="-285750">
              <a:buFont typeface="Arial" panose="020B0604020202020204" pitchFamily="34" charset="0"/>
              <a:buChar char="•"/>
            </a:pPr>
            <a:r>
              <a:rPr lang="en-US" sz="1600" dirty="0">
                <a:solidFill>
                  <a:prstClr val="black"/>
                </a:solidFill>
              </a:rPr>
              <a:t>Heroin overdose causes slow and shallow breathing, blue lips and fingernails, clammy skin, convulsions, coma, and can be fatal.</a:t>
            </a:r>
          </a:p>
          <a:p>
            <a:pPr marL="285750" indent="-285750">
              <a:buFont typeface="Arial" panose="020B0604020202020204" pitchFamily="34" charset="0"/>
              <a:buChar char="•"/>
            </a:pPr>
            <a:r>
              <a:rPr lang="en-US" sz="1600" dirty="0">
                <a:solidFill>
                  <a:prstClr val="black"/>
                </a:solidFill>
              </a:rPr>
              <a:t>Intravenous use of heroin places individuals at higher risk of diseases like HIV and hepatitis C.</a:t>
            </a:r>
          </a:p>
          <a:p>
            <a:pPr marL="285750" indent="-285750">
              <a:buFont typeface="Arial" panose="020B0604020202020204" pitchFamily="34" charset="0"/>
              <a:buChar char="•"/>
            </a:pPr>
            <a:r>
              <a:rPr lang="en-US" sz="1600" b="1" i="1" dirty="0">
                <a:solidFill>
                  <a:srgbClr val="FF0000"/>
                </a:solidFill>
              </a:rPr>
              <a:t>Fentanyl</a:t>
            </a:r>
            <a:r>
              <a:rPr lang="en-US" sz="1600" dirty="0">
                <a:solidFill>
                  <a:prstClr val="black"/>
                </a:solidFill>
              </a:rPr>
              <a:t>, which looks like heroin, is a powerful synthetic painkiller that has been laced into heroin often without the user’s knowledge. </a:t>
            </a:r>
          </a:p>
          <a:p>
            <a:pPr marL="742950" lvl="1" indent="-285750">
              <a:buFont typeface="Arial" panose="020B0604020202020204" pitchFamily="34" charset="0"/>
              <a:buChar char="•"/>
            </a:pPr>
            <a:r>
              <a:rPr lang="en-US" sz="1600" dirty="0">
                <a:solidFill>
                  <a:prstClr val="black"/>
                </a:solidFill>
              </a:rPr>
              <a:t>It is up to 50 times more powerful than heroin and up to 100 times more potent than morphine. A tiny bit can be fatal.</a:t>
            </a:r>
          </a:p>
        </p:txBody>
      </p:sp>
      <p:sp>
        <p:nvSpPr>
          <p:cNvPr id="5" name="TextBox 4"/>
          <p:cNvSpPr txBox="1"/>
          <p:nvPr/>
        </p:nvSpPr>
        <p:spPr>
          <a:xfrm>
            <a:off x="6934200" y="6304002"/>
            <a:ext cx="1805879" cy="369332"/>
          </a:xfrm>
          <a:prstGeom prst="rect">
            <a:avLst/>
          </a:prstGeom>
          <a:noFill/>
        </p:spPr>
        <p:txBody>
          <a:bodyPr wrap="none" rtlCol="0">
            <a:spAutoFit/>
          </a:bodyPr>
          <a:lstStyle/>
          <a:p>
            <a:r>
              <a:rPr lang="en-US" dirty="0">
                <a:solidFill>
                  <a:prstClr val="black"/>
                </a:solidFill>
              </a:rPr>
              <a:t>(SAMHSA, 2016)</a:t>
            </a:r>
          </a:p>
        </p:txBody>
      </p:sp>
      <p:pic>
        <p:nvPicPr>
          <p:cNvPr id="7" name="Picture 6"/>
          <p:cNvPicPr>
            <a:picLocks noChangeAspect="1"/>
          </p:cNvPicPr>
          <p:nvPr/>
        </p:nvPicPr>
        <p:blipFill>
          <a:blip r:embed="rId2"/>
          <a:stretch>
            <a:fillRect/>
          </a:stretch>
        </p:blipFill>
        <p:spPr>
          <a:xfrm>
            <a:off x="6150634" y="455608"/>
            <a:ext cx="2680219" cy="1900241"/>
          </a:xfrm>
          <a:prstGeom prst="rect">
            <a:avLst/>
          </a:prstGeom>
        </p:spPr>
      </p:pic>
      <p:pic>
        <p:nvPicPr>
          <p:cNvPr id="8" name="Picture 7"/>
          <p:cNvPicPr>
            <a:picLocks noChangeAspect="1"/>
          </p:cNvPicPr>
          <p:nvPr/>
        </p:nvPicPr>
        <p:blipFill>
          <a:blip r:embed="rId3"/>
          <a:stretch>
            <a:fillRect/>
          </a:stretch>
        </p:blipFill>
        <p:spPr>
          <a:xfrm>
            <a:off x="6172200" y="2514600"/>
            <a:ext cx="2680220" cy="2056116"/>
          </a:xfrm>
          <a:prstGeom prst="rect">
            <a:avLst/>
          </a:prstGeom>
        </p:spPr>
      </p:pic>
      <p:sp>
        <p:nvSpPr>
          <p:cNvPr id="3" name="Rectangle 2"/>
          <p:cNvSpPr/>
          <p:nvPr/>
        </p:nvSpPr>
        <p:spPr>
          <a:xfrm>
            <a:off x="610326" y="422809"/>
            <a:ext cx="2209074" cy="58477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a:solidFill>
                  <a:prstClr val="black"/>
                </a:solidFill>
              </a:rPr>
              <a:t>Heroin</a:t>
            </a:r>
          </a:p>
        </p:txBody>
      </p:sp>
      <p:pic>
        <p:nvPicPr>
          <p:cNvPr id="10" name="Content Placeholder 3"/>
          <p:cNvPicPr>
            <a:picLocks noGrp="1" noChangeAspect="1"/>
          </p:cNvPicPr>
          <p:nvPr>
            <p:ph idx="1"/>
          </p:nvPr>
        </p:nvPicPr>
        <p:blipFill>
          <a:blip r:embed="rId4"/>
          <a:srcRect/>
          <a:stretch>
            <a:fillRect/>
          </a:stretch>
        </p:blipFill>
        <p:spPr>
          <a:xfrm>
            <a:off x="7010400" y="4662088"/>
            <a:ext cx="1878048" cy="1628974"/>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6480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28669" y="1447800"/>
            <a:ext cx="3037395" cy="5139869"/>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a:solidFill>
                  <a:prstClr val="black"/>
                </a:solidFill>
              </a:rPr>
              <a:t>SUFFOLK COUNTY</a:t>
            </a:r>
          </a:p>
          <a:p>
            <a:pPr algn="ctr" fontAlgn="base">
              <a:spcBef>
                <a:spcPct val="0"/>
              </a:spcBef>
              <a:spcAft>
                <a:spcPct val="0"/>
              </a:spcAft>
            </a:pPr>
            <a:r>
              <a:rPr lang="en-US" sz="2000" b="1" dirty="0">
                <a:solidFill>
                  <a:prstClr val="black"/>
                </a:solidFill>
              </a:rPr>
              <a:t>2004:</a:t>
            </a:r>
            <a:r>
              <a:rPr lang="en-US" sz="2000" dirty="0">
                <a:solidFill>
                  <a:prstClr val="black"/>
                </a:solidFill>
              </a:rPr>
              <a:t> 32</a:t>
            </a:r>
          </a:p>
          <a:p>
            <a:pPr algn="ctr" fontAlgn="base">
              <a:spcBef>
                <a:spcPct val="0"/>
              </a:spcBef>
              <a:spcAft>
                <a:spcPct val="0"/>
              </a:spcAft>
            </a:pPr>
            <a:r>
              <a:rPr lang="en-US" sz="2000" b="1" dirty="0">
                <a:solidFill>
                  <a:prstClr val="black"/>
                </a:solidFill>
              </a:rPr>
              <a:t>2005:</a:t>
            </a:r>
            <a:r>
              <a:rPr lang="en-US" sz="2000" dirty="0">
                <a:solidFill>
                  <a:prstClr val="black"/>
                </a:solidFill>
              </a:rPr>
              <a:t> 51</a:t>
            </a:r>
          </a:p>
          <a:p>
            <a:pPr algn="ctr" fontAlgn="base">
              <a:spcBef>
                <a:spcPct val="0"/>
              </a:spcBef>
              <a:spcAft>
                <a:spcPct val="0"/>
              </a:spcAft>
            </a:pPr>
            <a:r>
              <a:rPr lang="en-US" sz="2000" b="1" dirty="0">
                <a:solidFill>
                  <a:prstClr val="black"/>
                </a:solidFill>
              </a:rPr>
              <a:t>2006:</a:t>
            </a:r>
            <a:r>
              <a:rPr lang="en-US" sz="2000" dirty="0">
                <a:solidFill>
                  <a:prstClr val="black"/>
                </a:solidFill>
              </a:rPr>
              <a:t> 41</a:t>
            </a:r>
          </a:p>
          <a:p>
            <a:pPr algn="ctr" fontAlgn="base">
              <a:spcBef>
                <a:spcPct val="0"/>
              </a:spcBef>
              <a:spcAft>
                <a:spcPct val="0"/>
              </a:spcAft>
            </a:pPr>
            <a:r>
              <a:rPr lang="en-US" sz="2000" b="1" dirty="0">
                <a:solidFill>
                  <a:prstClr val="black"/>
                </a:solidFill>
              </a:rPr>
              <a:t>2007:</a:t>
            </a:r>
            <a:r>
              <a:rPr lang="en-US" sz="2000" dirty="0">
                <a:solidFill>
                  <a:prstClr val="black"/>
                </a:solidFill>
              </a:rPr>
              <a:t> 34</a:t>
            </a:r>
          </a:p>
          <a:p>
            <a:pPr algn="ctr" fontAlgn="base">
              <a:spcBef>
                <a:spcPct val="0"/>
              </a:spcBef>
              <a:spcAft>
                <a:spcPct val="0"/>
              </a:spcAft>
            </a:pPr>
            <a:r>
              <a:rPr lang="en-US" sz="2000" b="1" dirty="0">
                <a:solidFill>
                  <a:prstClr val="black"/>
                </a:solidFill>
              </a:rPr>
              <a:t>2008:</a:t>
            </a:r>
            <a:r>
              <a:rPr lang="en-US" sz="2000" dirty="0">
                <a:solidFill>
                  <a:prstClr val="black"/>
                </a:solidFill>
              </a:rPr>
              <a:t> 42</a:t>
            </a:r>
          </a:p>
          <a:p>
            <a:pPr algn="ctr" fontAlgn="base">
              <a:spcBef>
                <a:spcPct val="0"/>
              </a:spcBef>
              <a:spcAft>
                <a:spcPct val="0"/>
              </a:spcAft>
            </a:pPr>
            <a:r>
              <a:rPr lang="en-US" sz="2000" b="1" dirty="0">
                <a:solidFill>
                  <a:prstClr val="black"/>
                </a:solidFill>
              </a:rPr>
              <a:t>2009:</a:t>
            </a:r>
            <a:r>
              <a:rPr lang="en-US" sz="2000" dirty="0">
                <a:solidFill>
                  <a:prstClr val="black"/>
                </a:solidFill>
              </a:rPr>
              <a:t> 47</a:t>
            </a:r>
          </a:p>
          <a:p>
            <a:pPr algn="ctr" fontAlgn="base">
              <a:spcBef>
                <a:spcPct val="0"/>
              </a:spcBef>
              <a:spcAft>
                <a:spcPct val="0"/>
              </a:spcAft>
            </a:pPr>
            <a:r>
              <a:rPr lang="en-US" sz="2000" b="1" dirty="0">
                <a:solidFill>
                  <a:prstClr val="black"/>
                </a:solidFill>
              </a:rPr>
              <a:t>2010:</a:t>
            </a:r>
            <a:r>
              <a:rPr lang="en-US" sz="2000" dirty="0">
                <a:solidFill>
                  <a:prstClr val="black"/>
                </a:solidFill>
              </a:rPr>
              <a:t> 37</a:t>
            </a:r>
          </a:p>
          <a:p>
            <a:pPr algn="ctr" fontAlgn="base">
              <a:spcBef>
                <a:spcPct val="0"/>
              </a:spcBef>
              <a:spcAft>
                <a:spcPct val="0"/>
              </a:spcAft>
            </a:pPr>
            <a:r>
              <a:rPr lang="en-US" sz="2000" b="1" dirty="0">
                <a:solidFill>
                  <a:prstClr val="black"/>
                </a:solidFill>
              </a:rPr>
              <a:t>2011:</a:t>
            </a:r>
            <a:r>
              <a:rPr lang="en-US" sz="2000" dirty="0">
                <a:solidFill>
                  <a:prstClr val="black"/>
                </a:solidFill>
              </a:rPr>
              <a:t> 64</a:t>
            </a:r>
          </a:p>
          <a:p>
            <a:pPr algn="ctr" fontAlgn="base">
              <a:spcBef>
                <a:spcPct val="0"/>
              </a:spcBef>
              <a:spcAft>
                <a:spcPct val="0"/>
              </a:spcAft>
            </a:pPr>
            <a:r>
              <a:rPr lang="en-US" sz="2000" b="1" dirty="0">
                <a:solidFill>
                  <a:prstClr val="black"/>
                </a:solidFill>
              </a:rPr>
              <a:t>2012:</a:t>
            </a:r>
            <a:r>
              <a:rPr lang="en-US" sz="2000" dirty="0">
                <a:solidFill>
                  <a:prstClr val="black"/>
                </a:solidFill>
              </a:rPr>
              <a:t> 83</a:t>
            </a:r>
          </a:p>
          <a:p>
            <a:pPr algn="ctr" fontAlgn="base">
              <a:spcBef>
                <a:spcPct val="0"/>
              </a:spcBef>
              <a:spcAft>
                <a:spcPct val="0"/>
              </a:spcAft>
            </a:pPr>
            <a:r>
              <a:rPr lang="en-US" sz="2000" b="1" dirty="0">
                <a:solidFill>
                  <a:prstClr val="black"/>
                </a:solidFill>
              </a:rPr>
              <a:t>2013</a:t>
            </a:r>
            <a:r>
              <a:rPr lang="en-US" sz="2000" dirty="0">
                <a:solidFill>
                  <a:prstClr val="black"/>
                </a:solidFill>
              </a:rPr>
              <a:t>:100</a:t>
            </a:r>
          </a:p>
          <a:p>
            <a:pPr algn="ctr" fontAlgn="base">
              <a:spcBef>
                <a:spcPct val="0"/>
              </a:spcBef>
              <a:spcAft>
                <a:spcPct val="0"/>
              </a:spcAft>
            </a:pPr>
            <a:r>
              <a:rPr lang="en-US" sz="2000" b="1" dirty="0">
                <a:solidFill>
                  <a:prstClr val="black"/>
                </a:solidFill>
              </a:rPr>
              <a:t>2014</a:t>
            </a:r>
            <a:r>
              <a:rPr lang="en-US" sz="2000" dirty="0">
                <a:solidFill>
                  <a:prstClr val="black"/>
                </a:solidFill>
              </a:rPr>
              <a:t>: 86</a:t>
            </a:r>
          </a:p>
          <a:p>
            <a:pPr algn="ctr" fontAlgn="base">
              <a:spcBef>
                <a:spcPct val="0"/>
              </a:spcBef>
              <a:spcAft>
                <a:spcPct val="0"/>
              </a:spcAft>
            </a:pPr>
            <a:r>
              <a:rPr lang="en-US" sz="2000" b="1" dirty="0" smtClean="0">
                <a:solidFill>
                  <a:prstClr val="black"/>
                </a:solidFill>
              </a:rPr>
              <a:t>2015</a:t>
            </a:r>
            <a:r>
              <a:rPr lang="en-US" sz="2000" dirty="0" smtClean="0">
                <a:solidFill>
                  <a:prstClr val="black"/>
                </a:solidFill>
              </a:rPr>
              <a:t>:103</a:t>
            </a:r>
          </a:p>
          <a:p>
            <a:pPr algn="ctr" fontAlgn="base">
              <a:spcBef>
                <a:spcPct val="0"/>
              </a:spcBef>
              <a:spcAft>
                <a:spcPct val="0"/>
              </a:spcAft>
            </a:pPr>
            <a:r>
              <a:rPr lang="en-US" sz="2000" b="1" dirty="0" smtClean="0">
                <a:solidFill>
                  <a:prstClr val="black"/>
                </a:solidFill>
              </a:rPr>
              <a:t>2016</a:t>
            </a:r>
            <a:r>
              <a:rPr lang="en-US" sz="2000" dirty="0" smtClean="0">
                <a:solidFill>
                  <a:prstClr val="black"/>
                </a:solidFill>
              </a:rPr>
              <a:t>: 346</a:t>
            </a:r>
            <a:endParaRPr lang="en-US" sz="2000" dirty="0">
              <a:solidFill>
                <a:prstClr val="black"/>
              </a:solidFill>
            </a:endParaRPr>
          </a:p>
          <a:p>
            <a:pPr algn="ctr" fontAlgn="base">
              <a:spcBef>
                <a:spcPct val="0"/>
              </a:spcBef>
              <a:spcAft>
                <a:spcPct val="0"/>
              </a:spcAft>
            </a:pPr>
            <a:endParaRPr lang="en-US" sz="2000" dirty="0">
              <a:solidFill>
                <a:srgbClr val="C5D1D7"/>
              </a:solidFill>
            </a:endParaRPr>
          </a:p>
        </p:txBody>
      </p:sp>
      <p:sp>
        <p:nvSpPr>
          <p:cNvPr id="20482" name="Rectangle 4"/>
          <p:cNvSpPr>
            <a:spLocks noChangeArrowheads="1"/>
          </p:cNvSpPr>
          <p:nvPr/>
        </p:nvSpPr>
        <p:spPr bwMode="auto">
          <a:xfrm>
            <a:off x="2362200" y="1447799"/>
            <a:ext cx="3204134" cy="5139869"/>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a:solidFill>
                  <a:prstClr val="black"/>
                </a:solidFill>
              </a:rPr>
              <a:t>NASSAU </a:t>
            </a:r>
          </a:p>
          <a:p>
            <a:pPr algn="ctr" fontAlgn="base">
              <a:spcBef>
                <a:spcPct val="0"/>
              </a:spcBef>
              <a:spcAft>
                <a:spcPct val="0"/>
              </a:spcAft>
            </a:pPr>
            <a:r>
              <a:rPr lang="en-US" sz="2400" b="1" dirty="0">
                <a:solidFill>
                  <a:prstClr val="black"/>
                </a:solidFill>
              </a:rPr>
              <a:t>COUNTY</a:t>
            </a:r>
          </a:p>
          <a:p>
            <a:pPr algn="ctr" fontAlgn="base">
              <a:spcBef>
                <a:spcPct val="0"/>
              </a:spcBef>
              <a:spcAft>
                <a:spcPct val="0"/>
              </a:spcAft>
            </a:pPr>
            <a:r>
              <a:rPr lang="en-US" sz="2000" b="1" dirty="0">
                <a:solidFill>
                  <a:prstClr val="black"/>
                </a:solidFill>
              </a:rPr>
              <a:t>2004:</a:t>
            </a:r>
            <a:r>
              <a:rPr lang="en-US" sz="2000" dirty="0">
                <a:solidFill>
                  <a:prstClr val="black"/>
                </a:solidFill>
              </a:rPr>
              <a:t> 24</a:t>
            </a:r>
          </a:p>
          <a:p>
            <a:pPr algn="ctr" fontAlgn="base">
              <a:spcBef>
                <a:spcPct val="0"/>
              </a:spcBef>
              <a:spcAft>
                <a:spcPct val="0"/>
              </a:spcAft>
            </a:pPr>
            <a:r>
              <a:rPr lang="en-US" sz="2000" b="1" dirty="0">
                <a:solidFill>
                  <a:prstClr val="black"/>
                </a:solidFill>
              </a:rPr>
              <a:t>2005:</a:t>
            </a:r>
            <a:r>
              <a:rPr lang="en-US" sz="2000" dirty="0">
                <a:solidFill>
                  <a:prstClr val="black"/>
                </a:solidFill>
              </a:rPr>
              <a:t> 38</a:t>
            </a:r>
          </a:p>
          <a:p>
            <a:pPr algn="ctr" fontAlgn="base">
              <a:spcBef>
                <a:spcPct val="0"/>
              </a:spcBef>
              <a:spcAft>
                <a:spcPct val="0"/>
              </a:spcAft>
            </a:pPr>
            <a:r>
              <a:rPr lang="en-US" sz="2000" b="1" dirty="0">
                <a:solidFill>
                  <a:prstClr val="black"/>
                </a:solidFill>
              </a:rPr>
              <a:t>2006:</a:t>
            </a:r>
            <a:r>
              <a:rPr lang="en-US" sz="2000" dirty="0">
                <a:solidFill>
                  <a:prstClr val="black"/>
                </a:solidFill>
              </a:rPr>
              <a:t> 37</a:t>
            </a:r>
          </a:p>
          <a:p>
            <a:pPr algn="ctr" fontAlgn="base">
              <a:spcBef>
                <a:spcPct val="0"/>
              </a:spcBef>
              <a:spcAft>
                <a:spcPct val="0"/>
              </a:spcAft>
            </a:pPr>
            <a:r>
              <a:rPr lang="en-US" sz="2000" b="1" dirty="0">
                <a:solidFill>
                  <a:prstClr val="black"/>
                </a:solidFill>
              </a:rPr>
              <a:t>2007:</a:t>
            </a:r>
            <a:r>
              <a:rPr lang="en-US" sz="2000" dirty="0">
                <a:solidFill>
                  <a:prstClr val="black"/>
                </a:solidFill>
              </a:rPr>
              <a:t> 27</a:t>
            </a:r>
          </a:p>
          <a:p>
            <a:pPr algn="ctr" fontAlgn="base">
              <a:spcBef>
                <a:spcPct val="0"/>
              </a:spcBef>
              <a:spcAft>
                <a:spcPct val="0"/>
              </a:spcAft>
            </a:pPr>
            <a:r>
              <a:rPr lang="en-US" sz="2000" b="1" dirty="0">
                <a:solidFill>
                  <a:prstClr val="black"/>
                </a:solidFill>
              </a:rPr>
              <a:t>2008:</a:t>
            </a:r>
            <a:r>
              <a:rPr lang="en-US" sz="2000" dirty="0">
                <a:solidFill>
                  <a:prstClr val="black"/>
                </a:solidFill>
              </a:rPr>
              <a:t> 46</a:t>
            </a:r>
          </a:p>
          <a:p>
            <a:pPr algn="ctr" fontAlgn="base">
              <a:spcBef>
                <a:spcPct val="0"/>
              </a:spcBef>
              <a:spcAft>
                <a:spcPct val="0"/>
              </a:spcAft>
            </a:pPr>
            <a:r>
              <a:rPr lang="en-US" sz="2000" b="1" dirty="0">
                <a:solidFill>
                  <a:prstClr val="black"/>
                </a:solidFill>
              </a:rPr>
              <a:t>2009:</a:t>
            </a:r>
            <a:r>
              <a:rPr lang="en-US" sz="2000" dirty="0">
                <a:solidFill>
                  <a:prstClr val="black"/>
                </a:solidFill>
              </a:rPr>
              <a:t> 38</a:t>
            </a:r>
          </a:p>
          <a:p>
            <a:pPr algn="ctr" fontAlgn="base">
              <a:spcBef>
                <a:spcPct val="0"/>
              </a:spcBef>
              <a:spcAft>
                <a:spcPct val="0"/>
              </a:spcAft>
            </a:pPr>
            <a:r>
              <a:rPr lang="en-US" sz="2000" b="1" dirty="0">
                <a:solidFill>
                  <a:prstClr val="black"/>
                </a:solidFill>
              </a:rPr>
              <a:t>2010:</a:t>
            </a:r>
            <a:r>
              <a:rPr lang="en-US" sz="2000" dirty="0">
                <a:solidFill>
                  <a:prstClr val="black"/>
                </a:solidFill>
              </a:rPr>
              <a:t> 23</a:t>
            </a:r>
          </a:p>
          <a:p>
            <a:pPr algn="ctr" fontAlgn="base">
              <a:spcBef>
                <a:spcPct val="0"/>
              </a:spcBef>
              <a:spcAft>
                <a:spcPct val="0"/>
              </a:spcAft>
            </a:pPr>
            <a:r>
              <a:rPr lang="en-US" sz="2000" b="1" dirty="0">
                <a:solidFill>
                  <a:prstClr val="black"/>
                </a:solidFill>
              </a:rPr>
              <a:t>2011:</a:t>
            </a:r>
            <a:r>
              <a:rPr lang="en-US" sz="2000" dirty="0">
                <a:solidFill>
                  <a:prstClr val="black"/>
                </a:solidFill>
              </a:rPr>
              <a:t> 32</a:t>
            </a:r>
          </a:p>
          <a:p>
            <a:pPr algn="ctr" fontAlgn="base">
              <a:spcBef>
                <a:spcPct val="0"/>
              </a:spcBef>
              <a:spcAft>
                <a:spcPct val="0"/>
              </a:spcAft>
            </a:pPr>
            <a:r>
              <a:rPr lang="en-US" sz="2000" b="1" dirty="0">
                <a:solidFill>
                  <a:prstClr val="black"/>
                </a:solidFill>
              </a:rPr>
              <a:t>2012:</a:t>
            </a:r>
            <a:r>
              <a:rPr lang="en-US" sz="2000" dirty="0">
                <a:solidFill>
                  <a:prstClr val="black"/>
                </a:solidFill>
              </a:rPr>
              <a:t> 27</a:t>
            </a:r>
          </a:p>
          <a:p>
            <a:pPr algn="ctr" fontAlgn="base">
              <a:spcBef>
                <a:spcPct val="0"/>
              </a:spcBef>
              <a:spcAft>
                <a:spcPct val="0"/>
              </a:spcAft>
            </a:pPr>
            <a:r>
              <a:rPr lang="en-US" sz="2000" b="1" dirty="0">
                <a:solidFill>
                  <a:prstClr val="black"/>
                </a:solidFill>
              </a:rPr>
              <a:t>2013</a:t>
            </a:r>
            <a:r>
              <a:rPr lang="en-US" sz="2000" dirty="0">
                <a:solidFill>
                  <a:prstClr val="black"/>
                </a:solidFill>
              </a:rPr>
              <a:t>: 44</a:t>
            </a:r>
          </a:p>
          <a:p>
            <a:pPr algn="ctr" fontAlgn="base">
              <a:spcBef>
                <a:spcPct val="0"/>
              </a:spcBef>
              <a:spcAft>
                <a:spcPct val="0"/>
              </a:spcAft>
            </a:pPr>
            <a:r>
              <a:rPr lang="en-US" sz="2000" b="1" dirty="0">
                <a:solidFill>
                  <a:prstClr val="black"/>
                </a:solidFill>
              </a:rPr>
              <a:t>2014</a:t>
            </a:r>
            <a:r>
              <a:rPr lang="en-US" sz="2000" dirty="0">
                <a:solidFill>
                  <a:prstClr val="black"/>
                </a:solidFill>
              </a:rPr>
              <a:t>: 51</a:t>
            </a:r>
          </a:p>
          <a:p>
            <a:pPr algn="ctr" fontAlgn="base">
              <a:spcBef>
                <a:spcPct val="0"/>
              </a:spcBef>
              <a:spcAft>
                <a:spcPct val="0"/>
              </a:spcAft>
            </a:pPr>
            <a:r>
              <a:rPr lang="en-US" sz="2000" b="1" dirty="0">
                <a:solidFill>
                  <a:prstClr val="black"/>
                </a:solidFill>
              </a:rPr>
              <a:t>2015</a:t>
            </a:r>
            <a:r>
              <a:rPr lang="en-US" sz="2000" dirty="0">
                <a:solidFill>
                  <a:prstClr val="black"/>
                </a:solidFill>
              </a:rPr>
              <a:t>: </a:t>
            </a:r>
            <a:r>
              <a:rPr lang="en-US" sz="2000" dirty="0" smtClean="0">
                <a:solidFill>
                  <a:prstClr val="black"/>
                </a:solidFill>
              </a:rPr>
              <a:t>58</a:t>
            </a:r>
          </a:p>
          <a:p>
            <a:pPr algn="ctr" fontAlgn="base">
              <a:spcBef>
                <a:spcPct val="0"/>
              </a:spcBef>
              <a:spcAft>
                <a:spcPct val="0"/>
              </a:spcAft>
            </a:pPr>
            <a:r>
              <a:rPr lang="en-US" sz="2000" b="1" dirty="0" smtClean="0">
                <a:solidFill>
                  <a:prstClr val="black"/>
                </a:solidFill>
              </a:rPr>
              <a:t>2016</a:t>
            </a:r>
            <a:r>
              <a:rPr lang="en-US" sz="2000" dirty="0" smtClean="0">
                <a:solidFill>
                  <a:prstClr val="black"/>
                </a:solidFill>
              </a:rPr>
              <a:t>: 190</a:t>
            </a:r>
            <a:endParaRPr lang="en-US" sz="2000" dirty="0">
              <a:solidFill>
                <a:prstClr val="black"/>
              </a:solidFill>
            </a:endParaRPr>
          </a:p>
          <a:p>
            <a:pPr algn="ctr" fontAlgn="base">
              <a:spcBef>
                <a:spcPct val="0"/>
              </a:spcBef>
              <a:spcAft>
                <a:spcPct val="0"/>
              </a:spcAft>
            </a:pPr>
            <a:endParaRPr lang="en-US" sz="2000" dirty="0">
              <a:solidFill>
                <a:srgbClr val="C5D1D7"/>
              </a:solidFill>
            </a:endParaRPr>
          </a:p>
        </p:txBody>
      </p:sp>
      <p:sp>
        <p:nvSpPr>
          <p:cNvPr id="6" name="Title 5"/>
          <p:cNvSpPr>
            <a:spLocks noGrp="1"/>
          </p:cNvSpPr>
          <p:nvPr>
            <p:ph type="title"/>
          </p:nvPr>
        </p:nvSpPr>
        <p:spPr>
          <a:xfrm>
            <a:off x="308003" y="228600"/>
            <a:ext cx="8447809" cy="939141"/>
          </a:xfrm>
        </p:spPr>
        <p:txBody>
          <a:bodyPr>
            <a:noAutofit/>
          </a:bodyPr>
          <a:lstStyle/>
          <a:p>
            <a:pPr>
              <a:defRPr/>
            </a:pPr>
            <a:r>
              <a:rPr lang="en-US" sz="3600" dirty="0">
                <a:solidFill>
                  <a:schemeClr val="accent2">
                    <a:lumMod val="50000"/>
                  </a:schemeClr>
                </a:solidFill>
              </a:rPr>
              <a:t>HEROIN OVERDOSES </a:t>
            </a:r>
            <a:r>
              <a:rPr lang="en-US" sz="3600" dirty="0" smtClean="0">
                <a:solidFill>
                  <a:schemeClr val="accent2">
                    <a:lumMod val="50000"/>
                  </a:schemeClr>
                </a:solidFill>
              </a:rPr>
              <a:t>on Long Island</a:t>
            </a:r>
            <a:endParaRPr lang="en-US" sz="3600" dirty="0">
              <a:solidFill>
                <a:schemeClr val="accent2">
                  <a:lumMod val="50000"/>
                </a:schemeClr>
              </a:solidFill>
            </a:endParaRPr>
          </a:p>
        </p:txBody>
      </p:sp>
      <p:sp>
        <p:nvSpPr>
          <p:cNvPr id="3" name="TextBox 2"/>
          <p:cNvSpPr txBox="1"/>
          <p:nvPr/>
        </p:nvSpPr>
        <p:spPr>
          <a:xfrm>
            <a:off x="5410201" y="1600200"/>
            <a:ext cx="3352800" cy="320087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en-US" sz="2000" b="1" i="1" u="sng" dirty="0">
                <a:solidFill>
                  <a:prstClr val="black"/>
                </a:solidFill>
                <a:latin typeface="Franklin Gothic Book" panose="020B0503020102020204" pitchFamily="34" charset="0"/>
              </a:rPr>
              <a:t>2016</a:t>
            </a:r>
          </a:p>
          <a:p>
            <a:pPr algn="ctr" fontAlgn="base">
              <a:spcBef>
                <a:spcPct val="0"/>
              </a:spcBef>
              <a:spcAft>
                <a:spcPct val="0"/>
              </a:spcAft>
            </a:pPr>
            <a:endParaRPr lang="en-US" sz="2000" b="1" i="1" u="sng" dirty="0">
              <a:solidFill>
                <a:prstClr val="black"/>
              </a:solidFill>
              <a:latin typeface="Franklin Gothic Book" panose="020B0503020102020204" pitchFamily="34" charset="0"/>
            </a:endParaRPr>
          </a:p>
          <a:p>
            <a:pPr algn="ctr" fontAlgn="base">
              <a:spcBef>
                <a:spcPct val="0"/>
              </a:spcBef>
              <a:spcAft>
                <a:spcPct val="0"/>
              </a:spcAft>
            </a:pPr>
            <a:r>
              <a:rPr lang="en-US" sz="1600" i="1" dirty="0">
                <a:solidFill>
                  <a:prstClr val="black"/>
                </a:solidFill>
                <a:latin typeface="Franklin Gothic Book" panose="020B0503020102020204" pitchFamily="34" charset="0"/>
              </a:rPr>
              <a:t>According the county medical examiners reports, in 2016 there were </a:t>
            </a:r>
            <a:r>
              <a:rPr lang="en-US" sz="1600" b="1" i="1" dirty="0" smtClean="0">
                <a:solidFill>
                  <a:srgbClr val="FF0000"/>
                </a:solidFill>
                <a:latin typeface="Arial" charset="0"/>
              </a:rPr>
              <a:t>536</a:t>
            </a:r>
            <a:r>
              <a:rPr lang="en-US" sz="1600" i="1" dirty="0" smtClean="0">
                <a:solidFill>
                  <a:prstClr val="black"/>
                </a:solidFill>
                <a:latin typeface="Arial" charset="0"/>
              </a:rPr>
              <a:t> opioid overdose deaths </a:t>
            </a:r>
            <a:r>
              <a:rPr lang="en-US" sz="1600" i="1" dirty="0">
                <a:solidFill>
                  <a:prstClr val="black"/>
                </a:solidFill>
                <a:latin typeface="Arial" charset="0"/>
              </a:rPr>
              <a:t>on Long Island, </a:t>
            </a:r>
            <a:r>
              <a:rPr lang="en-US" sz="1600" b="1" i="1" dirty="0">
                <a:solidFill>
                  <a:srgbClr val="FF0000"/>
                </a:solidFill>
                <a:latin typeface="Arial" charset="0"/>
              </a:rPr>
              <a:t>242</a:t>
            </a:r>
            <a:r>
              <a:rPr lang="en-US" sz="1600" i="1" dirty="0">
                <a:solidFill>
                  <a:prstClr val="black"/>
                </a:solidFill>
                <a:latin typeface="Arial" charset="0"/>
              </a:rPr>
              <a:t> related to fentanyl.</a:t>
            </a:r>
          </a:p>
          <a:p>
            <a:pPr algn="ctr" fontAlgn="base">
              <a:spcBef>
                <a:spcPct val="0"/>
              </a:spcBef>
              <a:spcAft>
                <a:spcPct val="0"/>
              </a:spcAft>
            </a:pPr>
            <a:endParaRPr lang="en-US" sz="1600" i="1" dirty="0">
              <a:solidFill>
                <a:prstClr val="black"/>
              </a:solidFill>
              <a:latin typeface="Arial" charset="0"/>
            </a:endParaRPr>
          </a:p>
          <a:p>
            <a:pPr algn="ctr" fontAlgn="base">
              <a:spcBef>
                <a:spcPct val="0"/>
              </a:spcBef>
              <a:spcAft>
                <a:spcPct val="0"/>
              </a:spcAft>
            </a:pPr>
            <a:endParaRPr lang="en-US" sz="1600" i="1" dirty="0">
              <a:solidFill>
                <a:prstClr val="black"/>
              </a:solidFill>
              <a:latin typeface="Arial" charset="0"/>
            </a:endParaRPr>
          </a:p>
          <a:p>
            <a:pPr algn="ctr" fontAlgn="base">
              <a:spcBef>
                <a:spcPct val="0"/>
              </a:spcBef>
              <a:spcAft>
                <a:spcPct val="0"/>
              </a:spcAft>
            </a:pPr>
            <a:r>
              <a:rPr lang="en-US" i="1" dirty="0">
                <a:solidFill>
                  <a:prstClr val="black"/>
                </a:solidFill>
                <a:latin typeface="Arial" charset="0"/>
              </a:rPr>
              <a:t>An additional </a:t>
            </a:r>
            <a:r>
              <a:rPr lang="en-US" b="1" i="1" dirty="0">
                <a:solidFill>
                  <a:srgbClr val="FF0000"/>
                </a:solidFill>
                <a:latin typeface="Arial" charset="0"/>
              </a:rPr>
              <a:t>779</a:t>
            </a:r>
            <a:r>
              <a:rPr lang="en-US" i="1" dirty="0">
                <a:solidFill>
                  <a:srgbClr val="FF0000"/>
                </a:solidFill>
                <a:latin typeface="Arial" charset="0"/>
              </a:rPr>
              <a:t> </a:t>
            </a:r>
            <a:r>
              <a:rPr lang="en-US" i="1" dirty="0">
                <a:solidFill>
                  <a:prstClr val="black"/>
                </a:solidFill>
                <a:latin typeface="Arial" charset="0"/>
              </a:rPr>
              <a:t>people were revived with Naloxone</a:t>
            </a:r>
            <a:r>
              <a:rPr lang="en-US" sz="2400" i="1" dirty="0">
                <a:solidFill>
                  <a:prstClr val="black"/>
                </a:solidFill>
                <a:latin typeface="Arial" charset="0"/>
              </a:rPr>
              <a:t>. </a:t>
            </a:r>
            <a:r>
              <a:rPr lang="en-US" sz="3200" i="1" dirty="0">
                <a:solidFill>
                  <a:srgbClr val="C5D1D7"/>
                </a:solidFill>
                <a:latin typeface="Arial" charset="0"/>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97762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838200" y="228600"/>
            <a:ext cx="7133033"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6000" b="1" kern="0" dirty="0">
                <a:solidFill>
                  <a:prstClr val="black"/>
                </a:solidFill>
                <a:latin typeface="Malgun Gothic" panose="020B0503020000020004" pitchFamily="34" charset="-127"/>
                <a:ea typeface="Malgun Gothic" panose="020B0503020000020004" pitchFamily="34" charset="-127"/>
              </a:rPr>
              <a:t>Effect of Narcan</a:t>
            </a:r>
            <a:endParaRPr lang="en-US" sz="6000" b="1" dirty="0">
              <a:solidFill>
                <a:prstClr val="black"/>
              </a:solidFill>
              <a:latin typeface="Malgun Gothic" panose="020B0503020000020004" pitchFamily="34" charset="-127"/>
              <a:ea typeface="Malgun Gothic" panose="020B0503020000020004" pitchFamily="34" charset="-127"/>
            </a:endParaRPr>
          </a:p>
        </p:txBody>
      </p:sp>
      <p:sp>
        <p:nvSpPr>
          <p:cNvPr id="104450" name="Rectangle 1"/>
          <p:cNvSpPr>
            <a:spLocks noChangeArrowheads="1"/>
          </p:cNvSpPr>
          <p:nvPr/>
        </p:nvSpPr>
        <p:spPr bwMode="auto">
          <a:xfrm>
            <a:off x="304800" y="1499857"/>
            <a:ext cx="4718447" cy="3785652"/>
          </a:xfrm>
          <a:prstGeom prst="rect">
            <a:avLst/>
          </a:prstGeom>
          <a:noFill/>
          <a:ln w="9525">
            <a:noFill/>
            <a:miter lim="800000"/>
            <a:headEnd/>
            <a:tailEnd/>
          </a:ln>
        </p:spPr>
        <p:txBody>
          <a:bodyPr wrap="square">
            <a:spAutoFit/>
          </a:bodyPr>
          <a:lstStyle/>
          <a:p>
            <a:pPr marL="457200" indent="-457200">
              <a:buFont typeface="Courier New" pitchFamily="49" charset="0"/>
              <a:buChar char="o"/>
            </a:pPr>
            <a:r>
              <a:rPr lang="en-US" sz="2400" dirty="0">
                <a:solidFill>
                  <a:prstClr val="black"/>
                </a:solidFill>
                <a:latin typeface="Garamond" pitchFamily="18" charset="0"/>
              </a:rPr>
              <a:t>Reverses opiate effect of sedation and respiratory depression</a:t>
            </a:r>
          </a:p>
          <a:p>
            <a:pPr marL="457200" indent="-457200">
              <a:buFont typeface="Courier New" pitchFamily="49" charset="0"/>
              <a:buChar char="o"/>
            </a:pPr>
            <a:r>
              <a:rPr lang="en-US" sz="2400" dirty="0">
                <a:solidFill>
                  <a:prstClr val="black"/>
                </a:solidFill>
                <a:latin typeface="Garamond" pitchFamily="18" charset="0"/>
              </a:rPr>
              <a:t>Causes sudden withdrawal in the opioid dependent person – an unpleasant experience</a:t>
            </a:r>
          </a:p>
          <a:p>
            <a:pPr marL="457200" indent="-457200">
              <a:buFont typeface="Courier New" pitchFamily="49" charset="0"/>
              <a:buChar char="o"/>
            </a:pPr>
            <a:r>
              <a:rPr lang="en-US" sz="2400" dirty="0">
                <a:solidFill>
                  <a:prstClr val="black"/>
                </a:solidFill>
                <a:latin typeface="Garamond" pitchFamily="18" charset="0"/>
              </a:rPr>
              <a:t>No psychoactive effects – low potential for diversion, is not addictive</a:t>
            </a:r>
          </a:p>
          <a:p>
            <a:pPr marL="457200" indent="-457200">
              <a:buFont typeface="Courier New" pitchFamily="49" charset="0"/>
              <a:buChar char="o"/>
            </a:pPr>
            <a:r>
              <a:rPr lang="en-US" sz="2400" dirty="0" smtClean="0">
                <a:solidFill>
                  <a:prstClr val="black"/>
                </a:solidFill>
                <a:latin typeface="Garamond" pitchFamily="18" charset="0"/>
              </a:rPr>
              <a:t>Has </a:t>
            </a:r>
            <a:r>
              <a:rPr lang="en-US" sz="2400" dirty="0">
                <a:solidFill>
                  <a:prstClr val="black"/>
                </a:solidFill>
                <a:latin typeface="Garamond" pitchFamily="18" charset="0"/>
              </a:rPr>
              <a:t>no effect if an opiate is not </a:t>
            </a:r>
            <a:r>
              <a:rPr lang="en-US" sz="2400" dirty="0" smtClean="0">
                <a:solidFill>
                  <a:prstClr val="black"/>
                </a:solidFill>
                <a:latin typeface="Garamond" pitchFamily="18" charset="0"/>
              </a:rPr>
              <a:t>present</a:t>
            </a:r>
            <a:endParaRPr lang="en-US" sz="2400" dirty="0">
              <a:solidFill>
                <a:prstClr val="black"/>
              </a:solidFill>
              <a:latin typeface="Garamond" pitchFamily="18" charset="0"/>
            </a:endParaRPr>
          </a:p>
        </p:txBody>
      </p:sp>
      <p:pic>
        <p:nvPicPr>
          <p:cNvPr id="104451" name="Picture 2"/>
          <p:cNvPicPr>
            <a:picLocks noChangeAspect="1"/>
          </p:cNvPicPr>
          <p:nvPr/>
        </p:nvPicPr>
        <p:blipFill>
          <a:blip r:embed="rId2"/>
          <a:srcRect/>
          <a:stretch>
            <a:fillRect/>
          </a:stretch>
        </p:blipFill>
        <p:spPr bwMode="auto">
          <a:xfrm>
            <a:off x="2600271" y="5105400"/>
            <a:ext cx="3196289" cy="1219200"/>
          </a:xfrm>
          <a:prstGeom prst="rect">
            <a:avLst/>
          </a:prstGeom>
          <a:noFill/>
          <a:ln w="9525">
            <a:noFill/>
            <a:miter lim="800000"/>
            <a:headEnd/>
            <a:tailEnd/>
          </a:ln>
        </p:spPr>
      </p:pic>
      <p:pic>
        <p:nvPicPr>
          <p:cNvPr id="7"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46146" y="1421382"/>
            <a:ext cx="3069254" cy="490321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17158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7579" y="248575"/>
            <a:ext cx="8418723" cy="1123025"/>
          </a:xfrm>
        </p:spPr>
        <p:txBody>
          <a:bodyPr>
            <a:normAutofit/>
          </a:bodyPr>
          <a:lstStyle/>
          <a:p>
            <a:pPr algn="ctr">
              <a:defRPr/>
            </a:pPr>
            <a:r>
              <a:rPr lang="en-US" i="1" dirty="0" smtClean="0">
                <a:solidFill>
                  <a:schemeClr val="tx1"/>
                </a:solidFill>
              </a:rPr>
              <a:t>How do I know if someone is having a problem with drugs or alcohol?</a:t>
            </a:r>
            <a:endParaRPr lang="en-US" i="1" dirty="0">
              <a:solidFill>
                <a:schemeClr val="tx1"/>
              </a:solidFill>
            </a:endParaRPr>
          </a:p>
        </p:txBody>
      </p:sp>
      <p:sp>
        <p:nvSpPr>
          <p:cNvPr id="4" name="TextBox 3"/>
          <p:cNvSpPr txBox="1"/>
          <p:nvPr/>
        </p:nvSpPr>
        <p:spPr>
          <a:xfrm>
            <a:off x="3745302" y="1905000"/>
            <a:ext cx="5029200" cy="2954655"/>
          </a:xfrm>
          <a:prstGeom prst="rect">
            <a:avLst/>
          </a:prstGeom>
          <a:ln w="38100">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a:defRPr/>
            </a:pPr>
            <a:r>
              <a:rPr lang="en-US" sz="2400" b="1" dirty="0">
                <a:solidFill>
                  <a:prstClr val="black"/>
                </a:solidFill>
              </a:rPr>
              <a:t>Physical/Health </a:t>
            </a:r>
          </a:p>
          <a:p>
            <a:pPr marL="342900" indent="-342900">
              <a:buFont typeface="+mj-lt"/>
              <a:buAutoNum type="arabicPeriod"/>
              <a:defRPr/>
            </a:pPr>
            <a:r>
              <a:rPr lang="en-US" sz="2400" b="1" dirty="0">
                <a:solidFill>
                  <a:prstClr val="black"/>
                </a:solidFill>
              </a:rPr>
              <a:t>Emotional/Psychological</a:t>
            </a:r>
          </a:p>
          <a:p>
            <a:pPr marL="342900" indent="-342900">
              <a:buFont typeface="+mj-lt"/>
              <a:buAutoNum type="arabicPeriod"/>
              <a:defRPr/>
            </a:pPr>
            <a:r>
              <a:rPr lang="en-US" sz="2400" b="1" dirty="0">
                <a:solidFill>
                  <a:prstClr val="black"/>
                </a:solidFill>
              </a:rPr>
              <a:t>Interpersonal Relationships </a:t>
            </a:r>
            <a:r>
              <a:rPr lang="en-US" sz="2400" dirty="0">
                <a:solidFill>
                  <a:prstClr val="black"/>
                </a:solidFill>
              </a:rPr>
              <a:t>(Family/Friends)</a:t>
            </a:r>
          </a:p>
          <a:p>
            <a:pPr marL="342900" indent="-342900">
              <a:buFont typeface="+mj-lt"/>
              <a:buAutoNum type="arabicPeriod"/>
              <a:defRPr/>
            </a:pPr>
            <a:r>
              <a:rPr lang="en-US" sz="2400" b="1" dirty="0">
                <a:solidFill>
                  <a:prstClr val="black"/>
                </a:solidFill>
              </a:rPr>
              <a:t>Education/Vocation</a:t>
            </a:r>
          </a:p>
          <a:p>
            <a:pPr marL="342900" indent="-342900">
              <a:buFont typeface="+mj-lt"/>
              <a:buAutoNum type="arabicPeriod"/>
              <a:defRPr/>
            </a:pPr>
            <a:r>
              <a:rPr lang="en-US" sz="2400" b="1" dirty="0">
                <a:solidFill>
                  <a:prstClr val="black"/>
                </a:solidFill>
              </a:rPr>
              <a:t>Financial</a:t>
            </a:r>
          </a:p>
          <a:p>
            <a:pPr marL="342900" indent="-342900">
              <a:buFont typeface="+mj-lt"/>
              <a:buAutoNum type="arabicPeriod"/>
              <a:defRPr/>
            </a:pPr>
            <a:r>
              <a:rPr lang="en-US" sz="2400" b="1" dirty="0">
                <a:solidFill>
                  <a:prstClr val="black"/>
                </a:solidFill>
              </a:rPr>
              <a:t>Craving</a:t>
            </a:r>
          </a:p>
          <a:p>
            <a:pPr marL="342900" indent="-342900">
              <a:buFont typeface="+mj-lt"/>
              <a:buAutoNum type="arabicPeriod"/>
              <a:defRPr/>
            </a:pPr>
            <a:endParaRPr lang="en-US" dirty="0">
              <a:solidFill>
                <a:prstClr val="black"/>
              </a:solidFill>
            </a:endParaRPr>
          </a:p>
        </p:txBody>
      </p:sp>
      <p:sp>
        <p:nvSpPr>
          <p:cNvPr id="5" name="TextBox 4"/>
          <p:cNvSpPr txBox="1"/>
          <p:nvPr/>
        </p:nvSpPr>
        <p:spPr>
          <a:xfrm>
            <a:off x="304800" y="1524000"/>
            <a:ext cx="3276600"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800" b="1" dirty="0">
                <a:solidFill>
                  <a:prstClr val="black"/>
                </a:solidFill>
              </a:rPr>
              <a:t>It is important to identify how a persons substance use has lead to changes or dysfunctions in </a:t>
            </a:r>
            <a:r>
              <a:rPr lang="en-US" sz="2800" b="1" u="sng" dirty="0">
                <a:solidFill>
                  <a:prstClr val="black"/>
                </a:solidFill>
              </a:rPr>
              <a:t>6 specific life areas</a:t>
            </a:r>
            <a:r>
              <a:rPr lang="en-US" sz="2800" b="1" dirty="0">
                <a:solidFill>
                  <a:prstClr val="black"/>
                </a:solidFill>
              </a:rPr>
              <a:t>, </a:t>
            </a:r>
          </a:p>
          <a:p>
            <a:pPr algn="ctr">
              <a:defRPr/>
            </a:pPr>
            <a:r>
              <a:rPr lang="en-US" sz="2800" b="1" dirty="0">
                <a:solidFill>
                  <a:prstClr val="black"/>
                </a:solidFill>
              </a:rPr>
              <a:t>such as…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964813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Might People Use Drugs?</a:t>
            </a:r>
            <a:endParaRPr lang="en-US" dirty="0"/>
          </a:p>
        </p:txBody>
      </p:sp>
      <p:sp>
        <p:nvSpPr>
          <p:cNvPr id="4" name="Rectangle 3"/>
          <p:cNvSpPr>
            <a:spLocks noGrp="1" noChangeArrowheads="1"/>
          </p:cNvSpPr>
          <p:nvPr>
            <p:ph sz="quarter" idx="1"/>
          </p:nvPr>
        </p:nvSpPr>
        <p:spPr/>
        <p:txBody>
          <a:bodyPr rtlCol="0">
            <a:normAutofit fontScale="92500" lnSpcReduction="20000"/>
          </a:bodyPr>
          <a:lstStyle/>
          <a:p>
            <a:pPr marL="273050" indent="-182880" algn="ctr" fontAlgn="auto">
              <a:spcAft>
                <a:spcPts val="0"/>
              </a:spcAft>
              <a:buClr>
                <a:schemeClr val="tx1">
                  <a:lumMod val="85000"/>
                  <a:lumOff val="15000"/>
                </a:schemeClr>
              </a:buClr>
              <a:defRPr/>
            </a:pPr>
            <a:r>
              <a:rPr lang="en-US" altLang="en-US" sz="3600" dirty="0"/>
              <a:t>Curiosity</a:t>
            </a:r>
          </a:p>
          <a:p>
            <a:pPr marL="273050" indent="-182880" algn="ctr" fontAlgn="auto">
              <a:spcAft>
                <a:spcPts val="0"/>
              </a:spcAft>
              <a:buClr>
                <a:schemeClr val="tx1">
                  <a:lumMod val="85000"/>
                  <a:lumOff val="15000"/>
                </a:schemeClr>
              </a:buClr>
              <a:defRPr/>
            </a:pPr>
            <a:r>
              <a:rPr lang="en-US" altLang="en-US" sz="3600" dirty="0"/>
              <a:t>Peer pressure</a:t>
            </a:r>
          </a:p>
          <a:p>
            <a:pPr marL="273050" indent="-182880" algn="ctr" fontAlgn="auto">
              <a:spcAft>
                <a:spcPts val="0"/>
              </a:spcAft>
              <a:buClr>
                <a:schemeClr val="tx1">
                  <a:lumMod val="85000"/>
                  <a:lumOff val="15000"/>
                </a:schemeClr>
              </a:buClr>
              <a:defRPr/>
            </a:pPr>
            <a:r>
              <a:rPr lang="en-US" altLang="en-US" sz="3600" dirty="0"/>
              <a:t>Relaxation</a:t>
            </a:r>
          </a:p>
          <a:p>
            <a:pPr marL="273050" indent="-182880" algn="ctr" fontAlgn="auto">
              <a:spcAft>
                <a:spcPts val="0"/>
              </a:spcAft>
              <a:buClr>
                <a:schemeClr val="tx1">
                  <a:lumMod val="85000"/>
                  <a:lumOff val="15000"/>
                </a:schemeClr>
              </a:buClr>
              <a:defRPr/>
            </a:pPr>
            <a:r>
              <a:rPr lang="en-US" altLang="en-US" sz="3600" dirty="0"/>
              <a:t>Anxiety</a:t>
            </a:r>
          </a:p>
          <a:p>
            <a:pPr marL="273050" indent="-182880" algn="ctr" fontAlgn="auto">
              <a:spcAft>
                <a:spcPts val="0"/>
              </a:spcAft>
              <a:buClr>
                <a:schemeClr val="tx1">
                  <a:lumMod val="85000"/>
                  <a:lumOff val="15000"/>
                </a:schemeClr>
              </a:buClr>
              <a:defRPr/>
            </a:pPr>
            <a:r>
              <a:rPr lang="en-US" altLang="en-US" sz="3600" dirty="0"/>
              <a:t>Social acceptance </a:t>
            </a:r>
          </a:p>
          <a:p>
            <a:pPr marL="273050" indent="-182880" algn="ctr" fontAlgn="auto">
              <a:spcAft>
                <a:spcPts val="0"/>
              </a:spcAft>
              <a:buClr>
                <a:schemeClr val="tx1">
                  <a:lumMod val="85000"/>
                  <a:lumOff val="15000"/>
                </a:schemeClr>
              </a:buClr>
              <a:defRPr/>
            </a:pPr>
            <a:r>
              <a:rPr lang="en-US" altLang="en-US" sz="3600" dirty="0"/>
              <a:t>Depression </a:t>
            </a:r>
          </a:p>
          <a:p>
            <a:pPr marL="273050" indent="-182880" algn="ctr" fontAlgn="auto">
              <a:spcAft>
                <a:spcPts val="0"/>
              </a:spcAft>
              <a:buClr>
                <a:schemeClr val="tx1">
                  <a:lumMod val="85000"/>
                  <a:lumOff val="15000"/>
                </a:schemeClr>
              </a:buClr>
              <a:defRPr/>
            </a:pPr>
            <a:r>
              <a:rPr lang="en-US" altLang="en-US" sz="3600" dirty="0"/>
              <a:t>Escape </a:t>
            </a:r>
          </a:p>
          <a:p>
            <a:pPr marL="273050" indent="-182880" algn="ctr" fontAlgn="auto">
              <a:spcAft>
                <a:spcPts val="0"/>
              </a:spcAft>
              <a:buClr>
                <a:schemeClr val="tx1">
                  <a:lumMod val="85000"/>
                  <a:lumOff val="15000"/>
                </a:schemeClr>
              </a:buClr>
              <a:defRPr/>
            </a:pPr>
            <a:r>
              <a:rPr lang="en-US" altLang="en-US" sz="3600" dirty="0"/>
              <a:t>Energy</a:t>
            </a:r>
          </a:p>
          <a:p>
            <a:pPr marL="273050" indent="-182880" algn="ctr" fontAlgn="auto">
              <a:spcAft>
                <a:spcPts val="0"/>
              </a:spcAft>
              <a:buClr>
                <a:schemeClr val="tx1">
                  <a:lumMod val="85000"/>
                  <a:lumOff val="15000"/>
                </a:schemeClr>
              </a:buClr>
              <a:defRPr/>
            </a:pPr>
            <a:r>
              <a:rPr lang="en-US" altLang="en-US" sz="3600" dirty="0"/>
              <a:t>Lose inhibitions </a:t>
            </a:r>
          </a:p>
        </p:txBody>
      </p:sp>
      <p:pic>
        <p:nvPicPr>
          <p:cNvPr id="5" name="Picture 8"/>
          <p:cNvPicPr>
            <a:picLocks noChangeAspect="1" noChangeArrowheads="1"/>
          </p:cNvPicPr>
          <p:nvPr/>
        </p:nvPicPr>
        <p:blipFill>
          <a:blip r:embed="rId2"/>
          <a:srcRect/>
          <a:stretch>
            <a:fillRect/>
          </a:stretch>
        </p:blipFill>
        <p:spPr bwMode="auto">
          <a:xfrm rot="20703066">
            <a:off x="566535" y="4139135"/>
            <a:ext cx="1670603" cy="1670603"/>
          </a:xfrm>
          <a:prstGeom prst="rect">
            <a:avLst/>
          </a:prstGeom>
          <a:noFill/>
          <a:ln w="9525">
            <a:solidFill>
              <a:schemeClr val="tx1"/>
            </a:solidFill>
            <a:miter lim="800000"/>
            <a:headEnd/>
            <a:tailEnd/>
          </a:ln>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846475">
            <a:off x="6420983" y="1844703"/>
            <a:ext cx="2190637" cy="13691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633118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a:xfrm>
            <a:off x="3886200" y="5638800"/>
            <a:ext cx="4724400" cy="685800"/>
          </a:xfrm>
        </p:spPr>
        <p:txBody>
          <a:bodyPr>
            <a:noAutofit/>
          </a:bodyPr>
          <a:lstStyle/>
          <a:p>
            <a:r>
              <a:rPr lang="en-US" sz="3200" b="1" dirty="0" smtClean="0">
                <a:solidFill>
                  <a:schemeClr val="tx1"/>
                </a:solidFill>
              </a:rPr>
              <a:t>Stages of Change</a:t>
            </a:r>
            <a:br>
              <a:rPr lang="en-US" sz="3200" b="1" dirty="0" smtClean="0">
                <a:solidFill>
                  <a:schemeClr val="tx1"/>
                </a:solidFill>
              </a:rPr>
            </a:br>
            <a:r>
              <a:rPr lang="en-US" sz="2000" b="1" dirty="0" smtClean="0">
                <a:solidFill>
                  <a:schemeClr val="tx1"/>
                </a:solidFill>
              </a:rPr>
              <a:t>James </a:t>
            </a:r>
            <a:r>
              <a:rPr lang="en-US" sz="2000" b="1" dirty="0" err="1" smtClean="0">
                <a:solidFill>
                  <a:schemeClr val="tx1"/>
                </a:solidFill>
              </a:rPr>
              <a:t>Prochaska</a:t>
            </a:r>
            <a:r>
              <a:rPr lang="en-US" sz="2000" b="1" dirty="0" smtClean="0">
                <a:solidFill>
                  <a:schemeClr val="tx1"/>
                </a:solidFill>
              </a:rPr>
              <a:t> and Carlo </a:t>
            </a:r>
            <a:r>
              <a:rPr lang="en-US" sz="2000" b="1" dirty="0" err="1" smtClean="0">
                <a:solidFill>
                  <a:schemeClr val="tx1"/>
                </a:solidFill>
              </a:rPr>
              <a:t>DiClemente</a:t>
            </a:r>
            <a:endParaRPr lang="en-US" sz="2000" b="1" dirty="0" smtClean="0">
              <a:solidFill>
                <a:schemeClr val="tx1"/>
              </a:solidFill>
            </a:endParaRPr>
          </a:p>
        </p:txBody>
      </p:sp>
      <p:graphicFrame>
        <p:nvGraphicFramePr>
          <p:cNvPr id="33796" name="Object 2"/>
          <p:cNvGraphicFramePr>
            <a:graphicFrameLocks noGrp="1" noChangeAspect="1"/>
          </p:cNvGraphicFramePr>
          <p:nvPr>
            <p:ph type="chart"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57838735"/>
              </p:ext>
            </p:extLst>
          </p:nvPr>
        </p:nvGraphicFramePr>
        <p:xfrm>
          <a:off x="599322" y="1252637"/>
          <a:ext cx="7840266" cy="3768725"/>
        </p:xfrm>
        <a:graphic>
          <a:graphicData uri="http://schemas.openxmlformats.org/presentationml/2006/ole">
            <p:oleObj spid="_x0000_s1034" name="Chart" r:id="rId4" imgW="10083800" imgH="4305300" progId="MSGraph.Chart.8">
              <p:embed followColorScheme="full"/>
            </p:oleObj>
          </a:graphicData>
        </a:graphic>
      </p:graphicFrame>
      <p:sp>
        <p:nvSpPr>
          <p:cNvPr id="33797" name="AutoShape 4"/>
          <p:cNvSpPr>
            <a:spLocks noChangeArrowheads="1"/>
          </p:cNvSpPr>
          <p:nvPr/>
        </p:nvSpPr>
        <p:spPr bwMode="auto">
          <a:xfrm>
            <a:off x="7455223" y="2078831"/>
            <a:ext cx="1457493" cy="685800"/>
          </a:xfrm>
          <a:prstGeom prst="wedgeRectCallout">
            <a:avLst>
              <a:gd name="adj1" fmla="val -116250"/>
              <a:gd name="adj2" fmla="val 101157"/>
            </a:avLst>
          </a:prstGeom>
          <a:solidFill>
            <a:schemeClr val="accent3">
              <a:lumMod val="20000"/>
              <a:lumOff val="80000"/>
            </a:schemeClr>
          </a:solidFill>
          <a:ln w="9525">
            <a:solidFill>
              <a:schemeClr val="tx1"/>
            </a:solidFill>
            <a:miter lim="800000"/>
            <a:headEnd/>
            <a:tailEnd/>
          </a:ln>
          <a:extLst/>
        </p:spPr>
        <p:txBody>
          <a:bodyPr wrap="none" anchor="ctr"/>
          <a:lstStyle/>
          <a:p>
            <a:pPr defTabSz="457200" eaLnBrk="0" hangingPunct="0"/>
            <a:endParaRPr lang="en-US" sz="2400">
              <a:solidFill>
                <a:prstClr val="white"/>
              </a:solidFill>
            </a:endParaRPr>
          </a:p>
        </p:txBody>
      </p:sp>
      <p:sp>
        <p:nvSpPr>
          <p:cNvPr id="33798" name="Text Box 5"/>
          <p:cNvSpPr txBox="1">
            <a:spLocks noChangeArrowheads="1"/>
          </p:cNvSpPr>
          <p:nvPr/>
        </p:nvSpPr>
        <p:spPr bwMode="auto">
          <a:xfrm>
            <a:off x="7455223" y="2251871"/>
            <a:ext cx="1364477" cy="3077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ea typeface="ＭＳ Ｐゴシック" pitchFamily="-110" charset="-128"/>
              </a:defRPr>
            </a:lvl1pPr>
            <a:lvl2pPr marL="742950" indent="-285750" eaLnBrk="0" hangingPunct="0">
              <a:defRPr sz="2000">
                <a:solidFill>
                  <a:schemeClr val="tx1"/>
                </a:solidFill>
                <a:latin typeface="Times New Roman" pitchFamily="18" charset="0"/>
                <a:ea typeface="ＭＳ Ｐゴシック" pitchFamily="-110" charset="-128"/>
              </a:defRPr>
            </a:lvl2pPr>
            <a:lvl3pPr marL="1143000" indent="-228600" eaLnBrk="0" hangingPunct="0">
              <a:defRPr sz="2000">
                <a:solidFill>
                  <a:schemeClr val="tx1"/>
                </a:solidFill>
                <a:latin typeface="Times New Roman" pitchFamily="18" charset="0"/>
                <a:ea typeface="ＭＳ Ｐゴシック" pitchFamily="-110" charset="-128"/>
              </a:defRPr>
            </a:lvl3pPr>
            <a:lvl4pPr marL="1600200" indent="-228600" eaLnBrk="0" hangingPunct="0">
              <a:defRPr sz="2000">
                <a:solidFill>
                  <a:schemeClr val="tx1"/>
                </a:solidFill>
                <a:latin typeface="Times New Roman" pitchFamily="18" charset="0"/>
                <a:ea typeface="ＭＳ Ｐゴシック" pitchFamily="-110" charset="-128"/>
              </a:defRPr>
            </a:lvl4pPr>
            <a:lvl5pPr marL="2057400" indent="-228600" eaLnBrk="0" hangingPunct="0">
              <a:defRPr sz="2000">
                <a:solidFill>
                  <a:schemeClr val="tx1"/>
                </a:solidFill>
                <a:latin typeface="Times New Roman" pitchFamily="18" charset="0"/>
                <a:ea typeface="ＭＳ Ｐゴシック" pitchFamily="-110" charset="-128"/>
              </a:defRPr>
            </a:lvl5pPr>
            <a:lvl6pPr marL="25146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6pPr>
            <a:lvl7pPr marL="29718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7pPr>
            <a:lvl8pPr marL="34290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8pPr>
            <a:lvl9pPr marL="38862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9pPr>
          </a:lstStyle>
          <a:p>
            <a:pPr algn="ctr" defTabSz="457200"/>
            <a:r>
              <a:rPr lang="en-US" sz="1400" b="1" dirty="0">
                <a:solidFill>
                  <a:prstClr val="black"/>
                </a:solidFill>
                <a:latin typeface="Tahoma" pitchFamily="34" charset="0"/>
              </a:rPr>
              <a:t>&gt; motivation</a:t>
            </a:r>
          </a:p>
        </p:txBody>
      </p:sp>
      <p:sp>
        <p:nvSpPr>
          <p:cNvPr id="33799" name="AutoShape 6"/>
          <p:cNvSpPr>
            <a:spLocks noChangeArrowheads="1"/>
          </p:cNvSpPr>
          <p:nvPr/>
        </p:nvSpPr>
        <p:spPr bwMode="auto">
          <a:xfrm>
            <a:off x="6637273" y="3526445"/>
            <a:ext cx="1805303" cy="609600"/>
          </a:xfrm>
          <a:prstGeom prst="wedgeRectCallout">
            <a:avLst>
              <a:gd name="adj1" fmla="val -69917"/>
              <a:gd name="adj2" fmla="val 91926"/>
            </a:avLst>
          </a:prstGeom>
          <a:solidFill>
            <a:schemeClr val="accent3">
              <a:lumMod val="20000"/>
              <a:lumOff val="80000"/>
            </a:schemeClr>
          </a:solidFill>
          <a:ln w="9525">
            <a:solidFill>
              <a:schemeClr val="tx1"/>
            </a:solidFill>
            <a:miter lim="800000"/>
            <a:headEnd/>
            <a:tailEnd/>
          </a:ln>
          <a:extLst/>
        </p:spPr>
        <p:txBody>
          <a:bodyPr wrap="none" anchor="ctr"/>
          <a:lstStyle/>
          <a:p>
            <a:pPr defTabSz="457200" eaLnBrk="0" hangingPunct="0"/>
            <a:endParaRPr lang="en-US" sz="2400">
              <a:solidFill>
                <a:prstClr val="white"/>
              </a:solidFill>
            </a:endParaRPr>
          </a:p>
        </p:txBody>
      </p:sp>
      <p:sp>
        <p:nvSpPr>
          <p:cNvPr id="33800" name="AutoShape 8"/>
          <p:cNvSpPr>
            <a:spLocks noChangeArrowheads="1"/>
          </p:cNvSpPr>
          <p:nvPr/>
        </p:nvSpPr>
        <p:spPr bwMode="auto">
          <a:xfrm>
            <a:off x="599322" y="3467308"/>
            <a:ext cx="1559278" cy="609600"/>
          </a:xfrm>
          <a:prstGeom prst="wedgeRectCallout">
            <a:avLst>
              <a:gd name="adj1" fmla="val 76088"/>
              <a:gd name="adj2" fmla="val 73176"/>
            </a:avLst>
          </a:prstGeom>
          <a:solidFill>
            <a:schemeClr val="accent3">
              <a:lumMod val="20000"/>
              <a:lumOff val="80000"/>
            </a:schemeClr>
          </a:solidFill>
          <a:ln w="9525">
            <a:solidFill>
              <a:schemeClr val="tx1"/>
            </a:solidFill>
            <a:miter lim="800000"/>
            <a:headEnd/>
            <a:tailEnd/>
          </a:ln>
          <a:extLst/>
        </p:spPr>
        <p:txBody>
          <a:bodyPr wrap="none" anchor="ctr"/>
          <a:lstStyle/>
          <a:p>
            <a:pPr defTabSz="457200" eaLnBrk="0" hangingPunct="0"/>
            <a:endParaRPr lang="en-US" sz="2400">
              <a:solidFill>
                <a:prstClr val="white"/>
              </a:solidFill>
            </a:endParaRPr>
          </a:p>
        </p:txBody>
      </p:sp>
      <p:sp>
        <p:nvSpPr>
          <p:cNvPr id="33801" name="AutoShape 9"/>
          <p:cNvSpPr>
            <a:spLocks noChangeArrowheads="1"/>
          </p:cNvSpPr>
          <p:nvPr/>
        </p:nvSpPr>
        <p:spPr bwMode="auto">
          <a:xfrm>
            <a:off x="1191116" y="783431"/>
            <a:ext cx="1354667" cy="609600"/>
          </a:xfrm>
          <a:prstGeom prst="wedgeRectCallout">
            <a:avLst>
              <a:gd name="adj1" fmla="val 65000"/>
              <a:gd name="adj2" fmla="val 110676"/>
            </a:avLst>
          </a:prstGeom>
          <a:solidFill>
            <a:schemeClr val="accent3">
              <a:lumMod val="20000"/>
              <a:lumOff val="80000"/>
            </a:schemeClr>
          </a:solidFill>
          <a:ln w="9525">
            <a:solidFill>
              <a:schemeClr val="tx1"/>
            </a:solidFill>
            <a:miter lim="800000"/>
            <a:headEnd/>
            <a:tailEnd/>
          </a:ln>
          <a:extLst/>
        </p:spPr>
        <p:txBody>
          <a:bodyPr wrap="none" anchor="ctr"/>
          <a:lstStyle/>
          <a:p>
            <a:pPr defTabSz="457200" eaLnBrk="0" hangingPunct="0"/>
            <a:endParaRPr lang="en-US" sz="2400">
              <a:solidFill>
                <a:prstClr val="white"/>
              </a:solidFill>
            </a:endParaRPr>
          </a:p>
        </p:txBody>
      </p:sp>
      <p:sp>
        <p:nvSpPr>
          <p:cNvPr id="33802" name="AutoShape 10"/>
          <p:cNvSpPr>
            <a:spLocks noChangeArrowheads="1"/>
          </p:cNvSpPr>
          <p:nvPr/>
        </p:nvSpPr>
        <p:spPr bwMode="auto">
          <a:xfrm>
            <a:off x="5526047" y="631031"/>
            <a:ext cx="1422401" cy="609600"/>
          </a:xfrm>
          <a:prstGeom prst="wedgeRectCallout">
            <a:avLst>
              <a:gd name="adj1" fmla="val -62037"/>
              <a:gd name="adj2" fmla="val 144009"/>
            </a:avLst>
          </a:prstGeom>
          <a:solidFill>
            <a:schemeClr val="accent3">
              <a:lumMod val="20000"/>
              <a:lumOff val="80000"/>
            </a:schemeClr>
          </a:solidFill>
          <a:ln w="9525">
            <a:solidFill>
              <a:schemeClr val="tx1"/>
            </a:solidFill>
            <a:miter lim="800000"/>
            <a:headEnd/>
            <a:tailEnd/>
          </a:ln>
          <a:extLst/>
        </p:spPr>
        <p:txBody>
          <a:bodyPr wrap="none" anchor="ctr"/>
          <a:lstStyle/>
          <a:p>
            <a:pPr defTabSz="457200" eaLnBrk="0" hangingPunct="0"/>
            <a:endParaRPr lang="en-US" sz="2400">
              <a:solidFill>
                <a:prstClr val="white"/>
              </a:solidFill>
            </a:endParaRPr>
          </a:p>
        </p:txBody>
      </p:sp>
      <p:sp>
        <p:nvSpPr>
          <p:cNvPr id="33803" name="Text Box 13"/>
          <p:cNvSpPr txBox="1">
            <a:spLocks noChangeArrowheads="1"/>
          </p:cNvSpPr>
          <p:nvPr/>
        </p:nvSpPr>
        <p:spPr bwMode="auto">
          <a:xfrm>
            <a:off x="920182" y="3602831"/>
            <a:ext cx="1223412"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ea typeface="ＭＳ Ｐゴシック" pitchFamily="-110" charset="-128"/>
              </a:defRPr>
            </a:lvl1pPr>
            <a:lvl2pPr marL="742950" indent="-285750" eaLnBrk="0" hangingPunct="0">
              <a:defRPr sz="2000">
                <a:solidFill>
                  <a:schemeClr val="tx1"/>
                </a:solidFill>
                <a:latin typeface="Times New Roman" pitchFamily="18" charset="0"/>
                <a:ea typeface="ＭＳ Ｐゴシック" pitchFamily="-110" charset="-128"/>
              </a:defRPr>
            </a:lvl2pPr>
            <a:lvl3pPr marL="1143000" indent="-228600" eaLnBrk="0" hangingPunct="0">
              <a:defRPr sz="2000">
                <a:solidFill>
                  <a:schemeClr val="tx1"/>
                </a:solidFill>
                <a:latin typeface="Times New Roman" pitchFamily="18" charset="0"/>
                <a:ea typeface="ＭＳ Ｐゴシック" pitchFamily="-110" charset="-128"/>
              </a:defRPr>
            </a:lvl3pPr>
            <a:lvl4pPr marL="1600200" indent="-228600" eaLnBrk="0" hangingPunct="0">
              <a:defRPr sz="2000">
                <a:solidFill>
                  <a:schemeClr val="tx1"/>
                </a:solidFill>
                <a:latin typeface="Times New Roman" pitchFamily="18" charset="0"/>
                <a:ea typeface="ＭＳ Ｐゴシック" pitchFamily="-110" charset="-128"/>
              </a:defRPr>
            </a:lvl4pPr>
            <a:lvl5pPr marL="2057400" indent="-228600" eaLnBrk="0" hangingPunct="0">
              <a:defRPr sz="2000">
                <a:solidFill>
                  <a:schemeClr val="tx1"/>
                </a:solidFill>
                <a:latin typeface="Times New Roman" pitchFamily="18" charset="0"/>
                <a:ea typeface="ＭＳ Ｐゴシック" pitchFamily="-110" charset="-128"/>
              </a:defRPr>
            </a:lvl5pPr>
            <a:lvl6pPr marL="25146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6pPr>
            <a:lvl7pPr marL="29718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7pPr>
            <a:lvl8pPr marL="34290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8pPr>
            <a:lvl9pPr marL="38862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9pPr>
          </a:lstStyle>
          <a:p>
            <a:pPr defTabSz="457200"/>
            <a:r>
              <a:rPr lang="en-US" sz="1600" b="1" dirty="0">
                <a:solidFill>
                  <a:prstClr val="black"/>
                </a:solidFill>
                <a:latin typeface="Tahoma" pitchFamily="34" charset="0"/>
              </a:rPr>
              <a:t>treatment</a:t>
            </a:r>
          </a:p>
        </p:txBody>
      </p:sp>
      <p:sp>
        <p:nvSpPr>
          <p:cNvPr id="33804" name="Text Box 16"/>
          <p:cNvSpPr txBox="1">
            <a:spLocks noChangeArrowheads="1"/>
          </p:cNvSpPr>
          <p:nvPr/>
        </p:nvSpPr>
        <p:spPr bwMode="auto">
          <a:xfrm>
            <a:off x="5638801" y="677069"/>
            <a:ext cx="1309648" cy="4616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ea typeface="ＭＳ Ｐゴシック" pitchFamily="-110" charset="-128"/>
              </a:defRPr>
            </a:lvl1pPr>
            <a:lvl2pPr marL="742950" indent="-285750" eaLnBrk="0" hangingPunct="0">
              <a:defRPr sz="2000">
                <a:solidFill>
                  <a:schemeClr val="tx1"/>
                </a:solidFill>
                <a:latin typeface="Times New Roman" pitchFamily="18" charset="0"/>
                <a:ea typeface="ＭＳ Ｐゴシック" pitchFamily="-110" charset="-128"/>
              </a:defRPr>
            </a:lvl2pPr>
            <a:lvl3pPr marL="1143000" indent="-228600" eaLnBrk="0" hangingPunct="0">
              <a:defRPr sz="2000">
                <a:solidFill>
                  <a:schemeClr val="tx1"/>
                </a:solidFill>
                <a:latin typeface="Times New Roman" pitchFamily="18" charset="0"/>
                <a:ea typeface="ＭＳ Ｐゴシック" pitchFamily="-110" charset="-128"/>
              </a:defRPr>
            </a:lvl3pPr>
            <a:lvl4pPr marL="1600200" indent="-228600" eaLnBrk="0" hangingPunct="0">
              <a:defRPr sz="2000">
                <a:solidFill>
                  <a:schemeClr val="tx1"/>
                </a:solidFill>
                <a:latin typeface="Times New Roman" pitchFamily="18" charset="0"/>
                <a:ea typeface="ＭＳ Ｐゴシック" pitchFamily="-110" charset="-128"/>
              </a:defRPr>
            </a:lvl4pPr>
            <a:lvl5pPr marL="2057400" indent="-228600" eaLnBrk="0" hangingPunct="0">
              <a:defRPr sz="2000">
                <a:solidFill>
                  <a:schemeClr val="tx1"/>
                </a:solidFill>
                <a:latin typeface="Times New Roman" pitchFamily="18" charset="0"/>
                <a:ea typeface="ＭＳ Ｐゴシック" pitchFamily="-110" charset="-128"/>
              </a:defRPr>
            </a:lvl5pPr>
            <a:lvl6pPr marL="25146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6pPr>
            <a:lvl7pPr marL="29718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7pPr>
            <a:lvl8pPr marL="34290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8pPr>
            <a:lvl9pPr marL="38862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9pPr>
          </a:lstStyle>
          <a:p>
            <a:pPr algn="ctr" defTabSz="457200"/>
            <a:r>
              <a:rPr lang="en-US" sz="1200" b="1" dirty="0">
                <a:solidFill>
                  <a:prstClr val="black"/>
                </a:solidFill>
                <a:latin typeface="Tahoma" pitchFamily="34" charset="0"/>
              </a:rPr>
              <a:t>&gt; motivation</a:t>
            </a:r>
          </a:p>
          <a:p>
            <a:pPr algn="ctr" defTabSz="457200"/>
            <a:r>
              <a:rPr lang="en-US" sz="1200" b="1" dirty="0">
                <a:solidFill>
                  <a:prstClr val="black"/>
                </a:solidFill>
                <a:latin typeface="Tahoma" pitchFamily="34" charset="0"/>
              </a:rPr>
              <a:t>&amp; treatment</a:t>
            </a:r>
          </a:p>
        </p:txBody>
      </p:sp>
      <p:sp>
        <p:nvSpPr>
          <p:cNvPr id="33805" name="Text Box 17"/>
          <p:cNvSpPr txBox="1">
            <a:spLocks noChangeArrowheads="1"/>
          </p:cNvSpPr>
          <p:nvPr/>
        </p:nvSpPr>
        <p:spPr bwMode="auto">
          <a:xfrm>
            <a:off x="1191116" y="783432"/>
            <a:ext cx="1286933"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ea typeface="ＭＳ Ｐゴシック" pitchFamily="-110" charset="-128"/>
              </a:defRPr>
            </a:lvl1pPr>
            <a:lvl2pPr marL="742950" indent="-285750" eaLnBrk="0" hangingPunct="0">
              <a:defRPr sz="2000">
                <a:solidFill>
                  <a:schemeClr val="tx1"/>
                </a:solidFill>
                <a:latin typeface="Times New Roman" pitchFamily="18" charset="0"/>
                <a:ea typeface="ＭＳ Ｐゴシック" pitchFamily="-110" charset="-128"/>
              </a:defRPr>
            </a:lvl2pPr>
            <a:lvl3pPr marL="1143000" indent="-228600" eaLnBrk="0" hangingPunct="0">
              <a:defRPr sz="2000">
                <a:solidFill>
                  <a:schemeClr val="tx1"/>
                </a:solidFill>
                <a:latin typeface="Times New Roman" pitchFamily="18" charset="0"/>
                <a:ea typeface="ＭＳ Ｐゴシック" pitchFamily="-110" charset="-128"/>
              </a:defRPr>
            </a:lvl3pPr>
            <a:lvl4pPr marL="1600200" indent="-228600" eaLnBrk="0" hangingPunct="0">
              <a:defRPr sz="2000">
                <a:solidFill>
                  <a:schemeClr val="tx1"/>
                </a:solidFill>
                <a:latin typeface="Times New Roman" pitchFamily="18" charset="0"/>
                <a:ea typeface="ＭＳ Ｐゴシック" pitchFamily="-110" charset="-128"/>
              </a:defRPr>
            </a:lvl4pPr>
            <a:lvl5pPr marL="2057400" indent="-228600" eaLnBrk="0" hangingPunct="0">
              <a:defRPr sz="2000">
                <a:solidFill>
                  <a:schemeClr val="tx1"/>
                </a:solidFill>
                <a:latin typeface="Times New Roman" pitchFamily="18" charset="0"/>
                <a:ea typeface="ＭＳ Ｐゴシック" pitchFamily="-110" charset="-128"/>
              </a:defRPr>
            </a:lvl5pPr>
            <a:lvl6pPr marL="25146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6pPr>
            <a:lvl7pPr marL="29718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7pPr>
            <a:lvl8pPr marL="34290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8pPr>
            <a:lvl9pPr marL="38862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9pPr>
          </a:lstStyle>
          <a:p>
            <a:pPr algn="ctr" defTabSz="457200"/>
            <a:r>
              <a:rPr lang="en-US" sz="1400" b="1" dirty="0">
                <a:solidFill>
                  <a:prstClr val="black"/>
                </a:solidFill>
                <a:latin typeface="Tahoma" pitchFamily="34" charset="0"/>
              </a:rPr>
              <a:t>relapse</a:t>
            </a:r>
          </a:p>
          <a:p>
            <a:pPr algn="ctr" defTabSz="457200"/>
            <a:r>
              <a:rPr lang="en-US" sz="1400" b="1" dirty="0">
                <a:solidFill>
                  <a:prstClr val="black"/>
                </a:solidFill>
                <a:latin typeface="Tahoma" pitchFamily="34" charset="0"/>
              </a:rPr>
              <a:t>prevention</a:t>
            </a:r>
          </a:p>
        </p:txBody>
      </p:sp>
      <p:sp>
        <p:nvSpPr>
          <p:cNvPr id="33806" name="Text Box 18"/>
          <p:cNvSpPr txBox="1">
            <a:spLocks noChangeArrowheads="1"/>
          </p:cNvSpPr>
          <p:nvPr/>
        </p:nvSpPr>
        <p:spPr bwMode="auto">
          <a:xfrm>
            <a:off x="6948449" y="3623470"/>
            <a:ext cx="1494127"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ea typeface="ＭＳ Ｐゴシック" pitchFamily="-110" charset="-128"/>
              </a:defRPr>
            </a:lvl1pPr>
            <a:lvl2pPr marL="742950" indent="-285750" eaLnBrk="0" hangingPunct="0">
              <a:defRPr sz="2000">
                <a:solidFill>
                  <a:schemeClr val="tx1"/>
                </a:solidFill>
                <a:latin typeface="Times New Roman" pitchFamily="18" charset="0"/>
                <a:ea typeface="ＭＳ Ｐゴシック" pitchFamily="-110" charset="-128"/>
              </a:defRPr>
            </a:lvl2pPr>
            <a:lvl3pPr marL="1143000" indent="-228600" eaLnBrk="0" hangingPunct="0">
              <a:defRPr sz="2000">
                <a:solidFill>
                  <a:schemeClr val="tx1"/>
                </a:solidFill>
                <a:latin typeface="Times New Roman" pitchFamily="18" charset="0"/>
                <a:ea typeface="ＭＳ Ｐゴシック" pitchFamily="-110" charset="-128"/>
              </a:defRPr>
            </a:lvl3pPr>
            <a:lvl4pPr marL="1600200" indent="-228600" eaLnBrk="0" hangingPunct="0">
              <a:defRPr sz="2000">
                <a:solidFill>
                  <a:schemeClr val="tx1"/>
                </a:solidFill>
                <a:latin typeface="Times New Roman" pitchFamily="18" charset="0"/>
                <a:ea typeface="ＭＳ Ｐゴシック" pitchFamily="-110" charset="-128"/>
              </a:defRPr>
            </a:lvl4pPr>
            <a:lvl5pPr marL="2057400" indent="-228600" eaLnBrk="0" hangingPunct="0">
              <a:defRPr sz="2000">
                <a:solidFill>
                  <a:schemeClr val="tx1"/>
                </a:solidFill>
                <a:latin typeface="Times New Roman" pitchFamily="18" charset="0"/>
                <a:ea typeface="ＭＳ Ｐゴシック" pitchFamily="-110" charset="-128"/>
              </a:defRPr>
            </a:lvl5pPr>
            <a:lvl6pPr marL="25146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6pPr>
            <a:lvl7pPr marL="29718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7pPr>
            <a:lvl8pPr marL="34290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8pPr>
            <a:lvl9pPr marL="38862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9pPr>
          </a:lstStyle>
          <a:p>
            <a:pPr defTabSz="457200"/>
            <a:r>
              <a:rPr lang="en-US" sz="1400" b="1" dirty="0">
                <a:solidFill>
                  <a:prstClr val="black"/>
                </a:solidFill>
                <a:latin typeface="Tahoma" pitchFamily="34" charset="0"/>
              </a:rPr>
              <a:t>&gt; motivation</a:t>
            </a:r>
          </a:p>
          <a:p>
            <a:pPr algn="ctr" defTabSz="457200"/>
            <a:r>
              <a:rPr lang="en-US" sz="1400" b="1" dirty="0">
                <a:solidFill>
                  <a:prstClr val="black"/>
                </a:solidFill>
                <a:latin typeface="Tahoma" pitchFamily="34" charset="0"/>
              </a:rPr>
              <a:t>&amp; treatment</a:t>
            </a:r>
          </a:p>
        </p:txBody>
      </p:sp>
      <p:sp>
        <p:nvSpPr>
          <p:cNvPr id="33807" name="AutoShape 21"/>
          <p:cNvSpPr>
            <a:spLocks noChangeArrowheads="1"/>
          </p:cNvSpPr>
          <p:nvPr/>
        </p:nvSpPr>
        <p:spPr bwMode="auto">
          <a:xfrm>
            <a:off x="813634" y="2155031"/>
            <a:ext cx="1559278" cy="609600"/>
          </a:xfrm>
          <a:prstGeom prst="wedgeRectCallout">
            <a:avLst>
              <a:gd name="adj1" fmla="val 65926"/>
              <a:gd name="adj2" fmla="val 106509"/>
            </a:avLst>
          </a:prstGeom>
          <a:solidFill>
            <a:schemeClr val="accent3">
              <a:lumMod val="20000"/>
              <a:lumOff val="80000"/>
            </a:schemeClr>
          </a:solidFill>
          <a:ln w="9525">
            <a:solidFill>
              <a:schemeClr val="tx1"/>
            </a:solidFill>
            <a:miter lim="800000"/>
            <a:headEnd/>
            <a:tailEnd/>
          </a:ln>
          <a:extLst/>
        </p:spPr>
        <p:txBody>
          <a:bodyPr wrap="none" anchor="ctr"/>
          <a:lstStyle/>
          <a:p>
            <a:pPr defTabSz="457200" eaLnBrk="0" hangingPunct="0"/>
            <a:endParaRPr lang="en-US" sz="2400">
              <a:solidFill>
                <a:prstClr val="white"/>
              </a:solidFill>
            </a:endParaRPr>
          </a:p>
        </p:txBody>
      </p:sp>
      <p:sp>
        <p:nvSpPr>
          <p:cNvPr id="33808" name="Text Box 22"/>
          <p:cNvSpPr txBox="1">
            <a:spLocks noChangeArrowheads="1"/>
          </p:cNvSpPr>
          <p:nvPr/>
        </p:nvSpPr>
        <p:spPr bwMode="auto">
          <a:xfrm>
            <a:off x="1055648" y="2307431"/>
            <a:ext cx="1223412"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itchFamily="18" charset="0"/>
                <a:ea typeface="ＭＳ Ｐゴシック" pitchFamily="-110" charset="-128"/>
              </a:defRPr>
            </a:lvl1pPr>
            <a:lvl2pPr marL="742950" indent="-285750" eaLnBrk="0" hangingPunct="0">
              <a:defRPr sz="2000">
                <a:solidFill>
                  <a:schemeClr val="tx1"/>
                </a:solidFill>
                <a:latin typeface="Times New Roman" pitchFamily="18" charset="0"/>
                <a:ea typeface="ＭＳ Ｐゴシック" pitchFamily="-110" charset="-128"/>
              </a:defRPr>
            </a:lvl2pPr>
            <a:lvl3pPr marL="1143000" indent="-228600" eaLnBrk="0" hangingPunct="0">
              <a:defRPr sz="2000">
                <a:solidFill>
                  <a:schemeClr val="tx1"/>
                </a:solidFill>
                <a:latin typeface="Times New Roman" pitchFamily="18" charset="0"/>
                <a:ea typeface="ＭＳ Ｐゴシック" pitchFamily="-110" charset="-128"/>
              </a:defRPr>
            </a:lvl3pPr>
            <a:lvl4pPr marL="1600200" indent="-228600" eaLnBrk="0" hangingPunct="0">
              <a:defRPr sz="2000">
                <a:solidFill>
                  <a:schemeClr val="tx1"/>
                </a:solidFill>
                <a:latin typeface="Times New Roman" pitchFamily="18" charset="0"/>
                <a:ea typeface="ＭＳ Ｐゴシック" pitchFamily="-110" charset="-128"/>
              </a:defRPr>
            </a:lvl4pPr>
            <a:lvl5pPr marL="2057400" indent="-228600" eaLnBrk="0" hangingPunct="0">
              <a:defRPr sz="2000">
                <a:solidFill>
                  <a:schemeClr val="tx1"/>
                </a:solidFill>
                <a:latin typeface="Times New Roman" pitchFamily="18" charset="0"/>
                <a:ea typeface="ＭＳ Ｐゴシック" pitchFamily="-110" charset="-128"/>
              </a:defRPr>
            </a:lvl5pPr>
            <a:lvl6pPr marL="25146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6pPr>
            <a:lvl7pPr marL="29718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7pPr>
            <a:lvl8pPr marL="34290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8pPr>
            <a:lvl9pPr marL="3886200" indent="-228600" algn="ctr" eaLnBrk="0" fontAlgn="base" hangingPunct="0">
              <a:spcBef>
                <a:spcPct val="0"/>
              </a:spcBef>
              <a:spcAft>
                <a:spcPct val="0"/>
              </a:spcAft>
              <a:defRPr sz="2000">
                <a:solidFill>
                  <a:schemeClr val="tx1"/>
                </a:solidFill>
                <a:latin typeface="Times New Roman" pitchFamily="18" charset="0"/>
                <a:ea typeface="ＭＳ Ｐゴシック" pitchFamily="-110" charset="-128"/>
              </a:defRPr>
            </a:lvl9pPr>
          </a:lstStyle>
          <a:p>
            <a:pPr defTabSz="457200"/>
            <a:r>
              <a:rPr lang="en-US" sz="1600" b="1" dirty="0">
                <a:solidFill>
                  <a:prstClr val="black"/>
                </a:solidFill>
                <a:latin typeface="Tahoma" pitchFamily="34" charset="0"/>
              </a:rPr>
              <a:t>treatment</a:t>
            </a:r>
          </a:p>
        </p:txBody>
      </p:sp>
      <p:graphicFrame>
        <p:nvGraphicFramePr>
          <p:cNvPr id="5" name="Chart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51169440"/>
              </p:ext>
            </p:extLst>
          </p:nvPr>
        </p:nvGraphicFramePr>
        <p:xfrm>
          <a:off x="2158600" y="1240631"/>
          <a:ext cx="4789849" cy="38164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127090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5257800"/>
            <a:ext cx="2362200" cy="990600"/>
          </a:xfrm>
        </p:spPr>
        <p:txBody>
          <a:bodyPr>
            <a:normAutofit fontScale="90000"/>
          </a:bodyPr>
          <a:lstStyle/>
          <a:p>
            <a:pPr algn="ctr" eaLnBrk="1" hangingPunct="1"/>
            <a:r>
              <a:rPr lang="en-US" altLang="en-US" sz="4000" dirty="0" smtClean="0"/>
              <a:t>Stages of Change </a:t>
            </a:r>
            <a:r>
              <a:rPr lang="en-US" altLang="en-US" sz="4300" dirty="0" smtClean="0"/>
              <a:t/>
            </a:r>
            <a:br>
              <a:rPr lang="en-US" altLang="en-US" sz="4300" dirty="0" smtClean="0"/>
            </a:br>
            <a:r>
              <a:rPr lang="en-US" altLang="en-US" dirty="0" smtClean="0">
                <a:solidFill>
                  <a:schemeClr val="tx2"/>
                </a:solidFill>
              </a:rPr>
              <a:t>(</a:t>
            </a:r>
            <a:r>
              <a:rPr lang="en-US" altLang="en-US" dirty="0" err="1" smtClean="0">
                <a:solidFill>
                  <a:schemeClr val="tx2"/>
                </a:solidFill>
              </a:rPr>
              <a:t>Prochaska</a:t>
            </a:r>
            <a:r>
              <a:rPr lang="en-US" altLang="en-US" dirty="0" smtClean="0">
                <a:solidFill>
                  <a:schemeClr val="tx2"/>
                </a:solidFill>
              </a:rPr>
              <a:t> and </a:t>
            </a:r>
            <a:r>
              <a:rPr lang="en-US" altLang="en-US" dirty="0" err="1" smtClean="0">
                <a:solidFill>
                  <a:schemeClr val="tx2"/>
                </a:solidFill>
              </a:rPr>
              <a:t>DiClemente</a:t>
            </a:r>
            <a:r>
              <a:rPr lang="en-US" altLang="en-US" dirty="0" smtClean="0">
                <a:solidFill>
                  <a:schemeClr val="tx2"/>
                </a:solidFill>
              </a:rPr>
              <a:t>)</a:t>
            </a:r>
          </a:p>
        </p:txBody>
      </p:sp>
      <p:sp>
        <p:nvSpPr>
          <p:cNvPr id="24579" name="Rectangle 3"/>
          <p:cNvSpPr>
            <a:spLocks noGrp="1" noChangeArrowheads="1"/>
          </p:cNvSpPr>
          <p:nvPr>
            <p:ph sz="quarter" idx="1"/>
          </p:nvPr>
        </p:nvSpPr>
        <p:spPr/>
        <p:txBody>
          <a:bodyPr>
            <a:noAutofit/>
          </a:bodyPr>
          <a:lstStyle/>
          <a:p>
            <a:pPr eaLnBrk="1" hangingPunct="1">
              <a:lnSpc>
                <a:spcPct val="80000"/>
              </a:lnSpc>
            </a:pPr>
            <a:r>
              <a:rPr lang="en-US" altLang="en-US" sz="2400" b="1" dirty="0" smtClean="0"/>
              <a:t>Pre-Contemplation</a:t>
            </a:r>
          </a:p>
          <a:p>
            <a:pPr lvl="1" eaLnBrk="1" hangingPunct="1">
              <a:lnSpc>
                <a:spcPct val="80000"/>
              </a:lnSpc>
            </a:pPr>
            <a:r>
              <a:rPr lang="en-US" altLang="en-US" sz="2000" dirty="0" smtClean="0"/>
              <a:t>Not yet considering possibility of change</a:t>
            </a:r>
          </a:p>
          <a:p>
            <a:pPr eaLnBrk="1" hangingPunct="1">
              <a:lnSpc>
                <a:spcPct val="80000"/>
              </a:lnSpc>
            </a:pPr>
            <a:r>
              <a:rPr lang="en-US" altLang="en-US" sz="2400" b="1" dirty="0" smtClean="0"/>
              <a:t>Contemplation</a:t>
            </a:r>
          </a:p>
          <a:p>
            <a:pPr lvl="1" eaLnBrk="1" hangingPunct="1">
              <a:lnSpc>
                <a:spcPct val="80000"/>
              </a:lnSpc>
            </a:pPr>
            <a:r>
              <a:rPr lang="en-US" altLang="en-US" sz="2000" dirty="0" smtClean="0"/>
              <a:t>Considers change and rejects it</a:t>
            </a:r>
          </a:p>
          <a:p>
            <a:pPr lvl="1" eaLnBrk="1" hangingPunct="1">
              <a:lnSpc>
                <a:spcPct val="80000"/>
              </a:lnSpc>
            </a:pPr>
            <a:r>
              <a:rPr lang="en-US" altLang="en-US" sz="2000" dirty="0" smtClean="0"/>
              <a:t>Reason for concern vs. justification for unconcern</a:t>
            </a:r>
          </a:p>
          <a:p>
            <a:pPr eaLnBrk="1" hangingPunct="1">
              <a:lnSpc>
                <a:spcPct val="80000"/>
              </a:lnSpc>
            </a:pPr>
            <a:r>
              <a:rPr lang="en-US" altLang="en-US" sz="2400" b="1" dirty="0" smtClean="0"/>
              <a:t>Preparation</a:t>
            </a:r>
          </a:p>
          <a:p>
            <a:pPr lvl="1" eaLnBrk="1" hangingPunct="1">
              <a:lnSpc>
                <a:spcPct val="80000"/>
              </a:lnSpc>
            </a:pPr>
            <a:r>
              <a:rPr lang="en-US" altLang="en-US" sz="2000" dirty="0" smtClean="0"/>
              <a:t>“I’ve got to do something about this problem.”</a:t>
            </a:r>
          </a:p>
          <a:p>
            <a:pPr lvl="1" eaLnBrk="1" hangingPunct="1">
              <a:lnSpc>
                <a:spcPct val="80000"/>
              </a:lnSpc>
            </a:pPr>
            <a:r>
              <a:rPr lang="en-US" altLang="en-US" sz="2000" dirty="0" smtClean="0"/>
              <a:t>“This is serious. Something has to change.”</a:t>
            </a:r>
          </a:p>
          <a:p>
            <a:pPr eaLnBrk="1" hangingPunct="1">
              <a:lnSpc>
                <a:spcPct val="80000"/>
              </a:lnSpc>
            </a:pPr>
            <a:r>
              <a:rPr lang="en-US" altLang="en-US" sz="2400" b="1" dirty="0" smtClean="0"/>
              <a:t>Action</a:t>
            </a:r>
          </a:p>
          <a:p>
            <a:pPr eaLnBrk="1" hangingPunct="1">
              <a:lnSpc>
                <a:spcPct val="80000"/>
              </a:lnSpc>
            </a:pPr>
            <a:r>
              <a:rPr lang="en-US" altLang="en-US" sz="2400" b="1" dirty="0" smtClean="0"/>
              <a:t>Maintenance</a:t>
            </a:r>
          </a:p>
          <a:p>
            <a:pPr lvl="1" eaLnBrk="1" hangingPunct="1">
              <a:lnSpc>
                <a:spcPct val="80000"/>
              </a:lnSpc>
            </a:pPr>
            <a:r>
              <a:rPr lang="en-US" altLang="en-US" sz="2000" dirty="0" smtClean="0"/>
              <a:t>Identify strategies and support to prevent relapse</a:t>
            </a:r>
          </a:p>
          <a:p>
            <a:pPr eaLnBrk="1" hangingPunct="1">
              <a:lnSpc>
                <a:spcPct val="80000"/>
              </a:lnSpc>
            </a:pPr>
            <a:r>
              <a:rPr lang="en-US" altLang="en-US" sz="2400" b="1" dirty="0" smtClean="0"/>
              <a:t>Relapse</a:t>
            </a:r>
          </a:p>
          <a:p>
            <a:pPr lvl="1" eaLnBrk="1" hangingPunct="1">
              <a:lnSpc>
                <a:spcPct val="80000"/>
              </a:lnSpc>
            </a:pPr>
            <a:r>
              <a:rPr lang="en-US" altLang="en-US" sz="2000" dirty="0" smtClean="0"/>
              <a:t>Help renew contemplation, preparation, action </a:t>
            </a:r>
            <a:r>
              <a:rPr lang="en-US" altLang="en-US" sz="2000" i="1" dirty="0" smtClean="0"/>
              <a:t>without</a:t>
            </a:r>
            <a:r>
              <a:rPr lang="en-US" altLang="en-US" sz="2000" dirty="0" smtClean="0"/>
              <a:t> giving up</a:t>
            </a:r>
          </a:p>
        </p:txBody>
      </p:sp>
      <p:sp>
        <p:nvSpPr>
          <p:cNvPr id="2" name="TextBox 1"/>
          <p:cNvSpPr txBox="1"/>
          <p:nvPr/>
        </p:nvSpPr>
        <p:spPr>
          <a:xfrm>
            <a:off x="304800" y="990600"/>
            <a:ext cx="2465243" cy="2800767"/>
          </a:xfrm>
          <a:prstGeom prst="rect">
            <a:avLst/>
          </a:prstGeom>
          <a:solidFill>
            <a:schemeClr val="accent3">
              <a:lumMod val="20000"/>
              <a:lumOff val="80000"/>
            </a:schemeClr>
          </a:solidFill>
        </p:spPr>
        <p:txBody>
          <a:bodyPr wrap="square" rtlCol="0">
            <a:spAutoFit/>
          </a:bodyPr>
          <a:lstStyle/>
          <a:p>
            <a:pPr algn="ctr" defTabSz="457200"/>
            <a:r>
              <a:rPr lang="en-US" sz="4400" b="1" dirty="0" smtClean="0">
                <a:solidFill>
                  <a:prstClr val="black"/>
                </a:solidFill>
              </a:rPr>
              <a:t>Where the Client is At </a:t>
            </a:r>
            <a:endParaRPr lang="en-US" sz="2400" b="1"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643813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1264841" y="1470125"/>
            <a:ext cx="6589713" cy="747713"/>
          </a:xfrm>
        </p:spPr>
        <p:txBody>
          <a:bodyPr>
            <a:normAutofit/>
          </a:bodyPr>
          <a:lstStyle/>
          <a:p>
            <a:pPr eaLnBrk="1" hangingPunct="1"/>
            <a:r>
              <a:rPr lang="en-US" sz="3600" b="1" u="sng" dirty="0" smtClean="0">
                <a:solidFill>
                  <a:schemeClr val="tx1"/>
                </a:solidFill>
                <a:latin typeface="Arial" charset="0"/>
              </a:rPr>
              <a:t>Motivational Interviewing</a:t>
            </a:r>
            <a:r>
              <a:rPr lang="en-US" sz="4000" b="1" u="sng" dirty="0" smtClean="0">
                <a:solidFill>
                  <a:schemeClr val="tx1"/>
                </a:solidFill>
                <a:latin typeface="Arial" charset="0"/>
              </a:rPr>
              <a:t>	</a:t>
            </a:r>
          </a:p>
        </p:txBody>
      </p:sp>
      <p:sp>
        <p:nvSpPr>
          <p:cNvPr id="69634" name="Rectangle 3"/>
          <p:cNvSpPr>
            <a:spLocks noGrp="1" noChangeArrowheads="1"/>
          </p:cNvSpPr>
          <p:nvPr>
            <p:ph type="body" idx="1"/>
          </p:nvPr>
        </p:nvSpPr>
        <p:spPr>
          <a:xfrm>
            <a:off x="457200" y="2514600"/>
            <a:ext cx="3523280" cy="3603812"/>
          </a:xfrm>
        </p:spPr>
        <p:txBody>
          <a:bodyPr>
            <a:normAutofit/>
          </a:bodyPr>
          <a:lstStyle/>
          <a:p>
            <a:pPr marL="0" indent="0" algn="ctr" eaLnBrk="1" hangingPunct="1">
              <a:buClr>
                <a:srgbClr val="002060"/>
              </a:buClr>
              <a:buNone/>
            </a:pPr>
            <a:r>
              <a:rPr lang="en-US" sz="2400" dirty="0" smtClean="0">
                <a:latin typeface="Arial" charset="0"/>
              </a:rPr>
              <a:t>Client-centered, directive method for enhancing rapport and creating nonjudgmental conversations around intrinsic motivation to change by exploring and resolving ambivalence</a:t>
            </a:r>
            <a:r>
              <a:rPr lang="en-US" sz="2400" dirty="0" smtClean="0"/>
              <a:t> </a:t>
            </a:r>
          </a:p>
        </p:txBody>
      </p:sp>
      <p:sp>
        <p:nvSpPr>
          <p:cNvPr id="4" name="Title 1"/>
          <p:cNvSpPr txBox="1">
            <a:spLocks/>
          </p:cNvSpPr>
          <p:nvPr/>
        </p:nvSpPr>
        <p:spPr>
          <a:xfrm>
            <a:off x="1077076" y="304800"/>
            <a:ext cx="6965245" cy="8795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rPr>
              <a:t>Engaging Young People</a:t>
            </a:r>
            <a:endParaRPr lang="en-US" dirty="0">
              <a:solidFill>
                <a:prstClr val="black"/>
              </a:solidFill>
            </a:endParaRPr>
          </a:p>
        </p:txBody>
      </p:sp>
      <p:sp>
        <p:nvSpPr>
          <p:cNvPr id="5" name="Rectangle 3"/>
          <p:cNvSpPr txBox="1">
            <a:spLocks noChangeArrowheads="1"/>
          </p:cNvSpPr>
          <p:nvPr/>
        </p:nvSpPr>
        <p:spPr>
          <a:xfrm>
            <a:off x="4267200" y="2514600"/>
            <a:ext cx="4267200" cy="31242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rgbClr val="002060"/>
              </a:buClr>
              <a:buFont typeface="Wingdings 3" pitchFamily="18" charset="2"/>
              <a:buAutoNum type="arabicPeriod"/>
            </a:pPr>
            <a:r>
              <a:rPr lang="en-US" sz="2800" b="1" dirty="0">
                <a:solidFill>
                  <a:prstClr val="black"/>
                </a:solidFill>
                <a:latin typeface="Arial" charset="0"/>
              </a:rPr>
              <a:t>A</a:t>
            </a:r>
            <a:r>
              <a:rPr lang="en-US" sz="2800" dirty="0">
                <a:solidFill>
                  <a:prstClr val="black"/>
                </a:solidFill>
                <a:latin typeface="Arial" charset="0"/>
              </a:rPr>
              <a:t>void</a:t>
            </a:r>
            <a:r>
              <a:rPr lang="en-US" sz="2800" b="1" dirty="0">
                <a:solidFill>
                  <a:prstClr val="black"/>
                </a:solidFill>
                <a:latin typeface="Arial" charset="0"/>
              </a:rPr>
              <a:t> </a:t>
            </a:r>
            <a:r>
              <a:rPr lang="en-US" sz="2800" dirty="0">
                <a:solidFill>
                  <a:prstClr val="black"/>
                </a:solidFill>
                <a:latin typeface="Arial" charset="0"/>
              </a:rPr>
              <a:t>Argumentation </a:t>
            </a:r>
          </a:p>
          <a:p>
            <a:pPr>
              <a:buClr>
                <a:srgbClr val="002060"/>
              </a:buClr>
              <a:buFont typeface="Wingdings 3" pitchFamily="18" charset="2"/>
              <a:buAutoNum type="arabicPeriod"/>
            </a:pPr>
            <a:r>
              <a:rPr lang="en-US" sz="2800" b="1" dirty="0" smtClean="0">
                <a:solidFill>
                  <a:prstClr val="black"/>
                </a:solidFill>
                <a:latin typeface="Arial" charset="0"/>
              </a:rPr>
              <a:t>D</a:t>
            </a:r>
            <a:r>
              <a:rPr lang="en-US" sz="2800" dirty="0" smtClean="0">
                <a:solidFill>
                  <a:prstClr val="black"/>
                </a:solidFill>
                <a:latin typeface="Arial" charset="0"/>
              </a:rPr>
              <a:t>evelop Discrepancy</a:t>
            </a:r>
          </a:p>
          <a:p>
            <a:pPr>
              <a:buClr>
                <a:srgbClr val="002060"/>
              </a:buClr>
              <a:buFont typeface="Wingdings 3" pitchFamily="18" charset="2"/>
              <a:buAutoNum type="arabicPeriod"/>
            </a:pPr>
            <a:r>
              <a:rPr lang="en-US" sz="2800" b="1" dirty="0">
                <a:solidFill>
                  <a:prstClr val="black"/>
                </a:solidFill>
                <a:latin typeface="Arial" charset="0"/>
              </a:rPr>
              <a:t>R</a:t>
            </a:r>
            <a:r>
              <a:rPr lang="en-US" sz="2800" dirty="0">
                <a:solidFill>
                  <a:prstClr val="black"/>
                </a:solidFill>
                <a:latin typeface="Arial" charset="0"/>
              </a:rPr>
              <a:t>oll With Resistance</a:t>
            </a:r>
          </a:p>
          <a:p>
            <a:pPr>
              <a:buClr>
                <a:srgbClr val="002060"/>
              </a:buClr>
              <a:buFont typeface="Wingdings 3" pitchFamily="18" charset="2"/>
              <a:buAutoNum type="arabicPeriod"/>
            </a:pPr>
            <a:r>
              <a:rPr lang="en-US" sz="2800" b="1" dirty="0" smtClean="0">
                <a:solidFill>
                  <a:prstClr val="black"/>
                </a:solidFill>
                <a:latin typeface="Arial" charset="0"/>
              </a:rPr>
              <a:t>E</a:t>
            </a:r>
            <a:r>
              <a:rPr lang="en-US" sz="2800" dirty="0" smtClean="0">
                <a:solidFill>
                  <a:prstClr val="black"/>
                </a:solidFill>
                <a:latin typeface="Arial" charset="0"/>
              </a:rPr>
              <a:t>xpress Empathy</a:t>
            </a:r>
          </a:p>
          <a:p>
            <a:pPr>
              <a:buClr>
                <a:srgbClr val="002060"/>
              </a:buClr>
              <a:buFont typeface="Wingdings 3" pitchFamily="18" charset="2"/>
              <a:buAutoNum type="arabicPeriod"/>
            </a:pPr>
            <a:r>
              <a:rPr lang="en-US" sz="2800" b="1" dirty="0" smtClean="0">
                <a:solidFill>
                  <a:prstClr val="black"/>
                </a:solidFill>
                <a:latin typeface="Arial" charset="0"/>
              </a:rPr>
              <a:t>S</a:t>
            </a:r>
            <a:r>
              <a:rPr lang="en-US" sz="2800" dirty="0" smtClean="0">
                <a:solidFill>
                  <a:prstClr val="black"/>
                </a:solidFill>
                <a:latin typeface="Arial" charset="0"/>
              </a:rPr>
              <a:t>upport Self-Efficacy</a:t>
            </a:r>
            <a:endParaRPr lang="en-US" sz="2800" b="1" dirty="0" smtClean="0">
              <a:solidFill>
                <a:prstClr val="black"/>
              </a:solidFill>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7813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ctr" fontAlgn="auto">
              <a:spcAft>
                <a:spcPts val="0"/>
              </a:spcAft>
              <a:defRPr/>
            </a:pPr>
            <a:r>
              <a:rPr sz="5400" b="1" dirty="0" smtClean="0">
                <a:solidFill>
                  <a:schemeClr val="tx1">
                    <a:lumMod val="85000"/>
                    <a:lumOff val="15000"/>
                  </a:schemeClr>
                </a:solidFill>
              </a:rPr>
              <a:t>Coping Skills </a:t>
            </a:r>
            <a:endParaRPr sz="5400" b="1" dirty="0">
              <a:solidFill>
                <a:schemeClr val="tx1">
                  <a:lumMod val="85000"/>
                  <a:lumOff val="15000"/>
                </a:schemeClr>
              </a:solidFill>
            </a:endParaRPr>
          </a:p>
        </p:txBody>
      </p:sp>
      <p:sp>
        <p:nvSpPr>
          <p:cNvPr id="2" name="Content Placeholder 1"/>
          <p:cNvSpPr>
            <a:spLocks noGrp="1"/>
          </p:cNvSpPr>
          <p:nvPr>
            <p:ph sz="half" idx="1"/>
          </p:nvPr>
        </p:nvSpPr>
        <p:spPr>
          <a:xfrm>
            <a:off x="259129" y="2286000"/>
            <a:ext cx="4117848" cy="3919728"/>
          </a:xfrm>
        </p:spPr>
        <p:txBody>
          <a:bodyPr rtlCol="0">
            <a:normAutofit fontScale="25000" lnSpcReduction="20000"/>
          </a:bodyPr>
          <a:lstStyle/>
          <a:p>
            <a:pPr>
              <a:lnSpc>
                <a:spcPct val="120000"/>
              </a:lnSpc>
              <a:spcBef>
                <a:spcPts val="600"/>
              </a:spcBef>
              <a:spcAft>
                <a:spcPts val="600"/>
              </a:spcAft>
              <a:buClr>
                <a:schemeClr val="tx1">
                  <a:lumMod val="85000"/>
                  <a:lumOff val="15000"/>
                </a:schemeClr>
              </a:buClr>
              <a:buFont typeface="Arial" panose="020B0604020202020204" pitchFamily="34" charset="0"/>
              <a:buChar char="•"/>
              <a:defRPr/>
            </a:pPr>
            <a:r>
              <a:rPr lang="en-US" sz="8000" dirty="0" smtClean="0">
                <a:latin typeface="+mj-lt"/>
              </a:rPr>
              <a:t>Substance </a:t>
            </a:r>
            <a:r>
              <a:rPr lang="en-US" sz="8000" dirty="0">
                <a:latin typeface="+mj-lt"/>
              </a:rPr>
              <a:t>Use / Self-Medication</a:t>
            </a:r>
          </a:p>
          <a:p>
            <a:pPr>
              <a:lnSpc>
                <a:spcPct val="120000"/>
              </a:lnSpc>
              <a:spcBef>
                <a:spcPts val="600"/>
              </a:spcBef>
              <a:spcAft>
                <a:spcPts val="600"/>
              </a:spcAft>
              <a:buClr>
                <a:schemeClr val="tx1">
                  <a:lumMod val="85000"/>
                  <a:lumOff val="15000"/>
                </a:schemeClr>
              </a:buClr>
              <a:buFont typeface="Arial" panose="020B0604020202020204" pitchFamily="34" charset="0"/>
              <a:buChar char="•"/>
              <a:defRPr/>
            </a:pPr>
            <a:r>
              <a:rPr lang="en-US" sz="8000" dirty="0">
                <a:latin typeface="+mj-lt"/>
              </a:rPr>
              <a:t>Emotional Eating </a:t>
            </a:r>
          </a:p>
          <a:p>
            <a:pPr>
              <a:lnSpc>
                <a:spcPct val="120000"/>
              </a:lnSpc>
              <a:spcBef>
                <a:spcPts val="600"/>
              </a:spcBef>
              <a:spcAft>
                <a:spcPts val="600"/>
              </a:spcAft>
              <a:buClr>
                <a:schemeClr val="tx1">
                  <a:lumMod val="85000"/>
                  <a:lumOff val="15000"/>
                </a:schemeClr>
              </a:buClr>
              <a:buFont typeface="Arial" panose="020B0604020202020204" pitchFamily="34" charset="0"/>
              <a:buChar char="•"/>
              <a:defRPr/>
            </a:pPr>
            <a:r>
              <a:rPr lang="en-US" sz="8000" dirty="0">
                <a:latin typeface="+mj-lt"/>
              </a:rPr>
              <a:t>Gambling</a:t>
            </a:r>
          </a:p>
          <a:p>
            <a:pPr>
              <a:lnSpc>
                <a:spcPct val="120000"/>
              </a:lnSpc>
              <a:spcBef>
                <a:spcPts val="600"/>
              </a:spcBef>
              <a:spcAft>
                <a:spcPts val="600"/>
              </a:spcAft>
              <a:buClr>
                <a:schemeClr val="tx1">
                  <a:lumMod val="85000"/>
                  <a:lumOff val="15000"/>
                </a:schemeClr>
              </a:buClr>
              <a:buFont typeface="Arial" panose="020B0604020202020204" pitchFamily="34" charset="0"/>
              <a:buChar char="•"/>
              <a:defRPr/>
            </a:pPr>
            <a:r>
              <a:rPr lang="en-US" sz="8000" dirty="0">
                <a:latin typeface="+mj-lt"/>
              </a:rPr>
              <a:t>Over spending </a:t>
            </a:r>
          </a:p>
          <a:p>
            <a:pPr>
              <a:lnSpc>
                <a:spcPct val="120000"/>
              </a:lnSpc>
              <a:spcBef>
                <a:spcPts val="600"/>
              </a:spcBef>
              <a:spcAft>
                <a:spcPts val="600"/>
              </a:spcAft>
              <a:buClr>
                <a:schemeClr val="tx1">
                  <a:lumMod val="85000"/>
                  <a:lumOff val="15000"/>
                </a:schemeClr>
              </a:buClr>
              <a:buFont typeface="Arial" panose="020B0604020202020204" pitchFamily="34" charset="0"/>
              <a:buChar char="•"/>
              <a:defRPr/>
            </a:pPr>
            <a:r>
              <a:rPr lang="en-US" sz="8000" dirty="0">
                <a:latin typeface="+mj-lt"/>
              </a:rPr>
              <a:t>Sexual Obsessions</a:t>
            </a:r>
          </a:p>
          <a:p>
            <a:pPr>
              <a:lnSpc>
                <a:spcPct val="120000"/>
              </a:lnSpc>
              <a:spcBef>
                <a:spcPts val="600"/>
              </a:spcBef>
              <a:spcAft>
                <a:spcPts val="600"/>
              </a:spcAft>
              <a:buClr>
                <a:schemeClr val="tx1">
                  <a:lumMod val="85000"/>
                  <a:lumOff val="15000"/>
                </a:schemeClr>
              </a:buClr>
              <a:buFont typeface="Arial" panose="020B0604020202020204" pitchFamily="34" charset="0"/>
              <a:buChar char="•"/>
              <a:defRPr/>
            </a:pPr>
            <a:r>
              <a:rPr lang="en-US" sz="8000" dirty="0">
                <a:latin typeface="+mj-lt"/>
              </a:rPr>
              <a:t>Feelings of Inadequacies / Low Self-Worth </a:t>
            </a:r>
          </a:p>
          <a:p>
            <a:pPr>
              <a:lnSpc>
                <a:spcPct val="120000"/>
              </a:lnSpc>
              <a:spcBef>
                <a:spcPts val="600"/>
              </a:spcBef>
              <a:spcAft>
                <a:spcPts val="600"/>
              </a:spcAft>
              <a:buClr>
                <a:schemeClr val="tx1">
                  <a:lumMod val="85000"/>
                  <a:lumOff val="15000"/>
                </a:schemeClr>
              </a:buClr>
              <a:buFont typeface="Arial" panose="020B0604020202020204" pitchFamily="34" charset="0"/>
              <a:buChar char="•"/>
              <a:defRPr/>
            </a:pPr>
            <a:r>
              <a:rPr lang="en-US" sz="8000" dirty="0">
                <a:latin typeface="+mj-lt"/>
              </a:rPr>
              <a:t>Anger Management Issues / Rage</a:t>
            </a:r>
          </a:p>
          <a:p>
            <a:pPr marL="182880" indent="-182880" fontAlgn="auto">
              <a:lnSpc>
                <a:spcPct val="120000"/>
              </a:lnSpc>
              <a:spcBef>
                <a:spcPts val="600"/>
              </a:spcBef>
              <a:spcAft>
                <a:spcPts val="600"/>
              </a:spcAft>
              <a:buClr>
                <a:schemeClr val="tx1">
                  <a:lumMod val="85000"/>
                  <a:lumOff val="15000"/>
                </a:schemeClr>
              </a:buClr>
              <a:defRPr/>
            </a:pPr>
            <a:endParaRPr lang="en-US" dirty="0"/>
          </a:p>
        </p:txBody>
      </p:sp>
      <p:sp>
        <p:nvSpPr>
          <p:cNvPr id="6" name="Content Placeholder 5"/>
          <p:cNvSpPr>
            <a:spLocks noGrp="1"/>
          </p:cNvSpPr>
          <p:nvPr>
            <p:ph sz="half" idx="2"/>
          </p:nvPr>
        </p:nvSpPr>
        <p:spPr>
          <a:xfrm>
            <a:off x="4800600" y="2209800"/>
            <a:ext cx="4038600" cy="3843528"/>
          </a:xfrm>
        </p:spPr>
        <p:txBody>
          <a:bodyPr>
            <a:normAutofit fontScale="25000" lnSpcReduction="20000"/>
          </a:bodyPr>
          <a:lstStyle/>
          <a:p>
            <a:pPr marL="384048" lvl="1">
              <a:lnSpc>
                <a:spcPct val="120000"/>
              </a:lnSpc>
              <a:spcBef>
                <a:spcPts val="0"/>
              </a:spcBef>
              <a:spcAft>
                <a:spcPts val="600"/>
              </a:spcAft>
              <a:buClr>
                <a:schemeClr val="tx1"/>
              </a:buClr>
              <a:buSzPct val="100000"/>
              <a:buFont typeface="Arial" panose="020B0604020202020204" pitchFamily="34" charset="0"/>
              <a:buChar char="•"/>
            </a:pPr>
            <a:r>
              <a:rPr lang="en-US" sz="8000" i="0" dirty="0">
                <a:solidFill>
                  <a:schemeClr val="tx1"/>
                </a:solidFill>
                <a:latin typeface="+mj-lt"/>
              </a:rPr>
              <a:t>Exercise </a:t>
            </a:r>
          </a:p>
          <a:p>
            <a:pPr marL="384048" lvl="1">
              <a:lnSpc>
                <a:spcPct val="120000"/>
              </a:lnSpc>
              <a:spcBef>
                <a:spcPts val="0"/>
              </a:spcBef>
              <a:spcAft>
                <a:spcPts val="600"/>
              </a:spcAft>
              <a:buClr>
                <a:schemeClr val="tx1"/>
              </a:buClr>
              <a:buSzPct val="100000"/>
              <a:buFont typeface="Arial" panose="020B0604020202020204" pitchFamily="34" charset="0"/>
              <a:buChar char="•"/>
            </a:pPr>
            <a:r>
              <a:rPr lang="en-US" sz="8000" i="0" dirty="0" smtClean="0">
                <a:solidFill>
                  <a:schemeClr val="tx1"/>
                </a:solidFill>
                <a:latin typeface="+mj-lt"/>
              </a:rPr>
              <a:t>Communication</a:t>
            </a:r>
          </a:p>
          <a:p>
            <a:pPr marL="841248" lvl="2">
              <a:lnSpc>
                <a:spcPct val="120000"/>
              </a:lnSpc>
              <a:spcBef>
                <a:spcPts val="0"/>
              </a:spcBef>
              <a:spcAft>
                <a:spcPts val="600"/>
              </a:spcAft>
              <a:buClr>
                <a:schemeClr val="tx1"/>
              </a:buClr>
              <a:buSzPct val="100000"/>
              <a:buFont typeface="Arial" panose="020B0604020202020204" pitchFamily="34" charset="0"/>
              <a:buChar char="•"/>
            </a:pPr>
            <a:r>
              <a:rPr lang="en-US" sz="8000" i="0" dirty="0" smtClean="0">
                <a:latin typeface="+mj-lt"/>
              </a:rPr>
              <a:t>(peers</a:t>
            </a:r>
            <a:r>
              <a:rPr lang="en-US" sz="8000" i="0" dirty="0">
                <a:latin typeface="+mj-lt"/>
              </a:rPr>
              <a:t>, professionals, family, supports) </a:t>
            </a:r>
          </a:p>
          <a:p>
            <a:pPr marL="384048" lvl="1">
              <a:lnSpc>
                <a:spcPct val="120000"/>
              </a:lnSpc>
              <a:spcBef>
                <a:spcPts val="0"/>
              </a:spcBef>
              <a:spcAft>
                <a:spcPts val="600"/>
              </a:spcAft>
              <a:buClr>
                <a:schemeClr val="tx1"/>
              </a:buClr>
              <a:buSzPct val="100000"/>
              <a:buFont typeface="Arial" panose="020B0604020202020204" pitchFamily="34" charset="0"/>
              <a:buChar char="•"/>
            </a:pPr>
            <a:r>
              <a:rPr lang="en-US" sz="8000" i="0" dirty="0">
                <a:solidFill>
                  <a:schemeClr val="tx1"/>
                </a:solidFill>
                <a:latin typeface="+mj-lt"/>
              </a:rPr>
              <a:t>Relaxation </a:t>
            </a:r>
            <a:r>
              <a:rPr lang="en-US" sz="8000" i="0" dirty="0" smtClean="0">
                <a:solidFill>
                  <a:schemeClr val="tx1"/>
                </a:solidFill>
                <a:latin typeface="+mj-lt"/>
              </a:rPr>
              <a:t>techniques</a:t>
            </a:r>
          </a:p>
          <a:p>
            <a:pPr marL="841248" lvl="2">
              <a:lnSpc>
                <a:spcPct val="120000"/>
              </a:lnSpc>
              <a:spcBef>
                <a:spcPts val="0"/>
              </a:spcBef>
              <a:spcAft>
                <a:spcPts val="600"/>
              </a:spcAft>
              <a:buClr>
                <a:schemeClr val="tx1"/>
              </a:buClr>
              <a:buSzPct val="100000"/>
              <a:buFont typeface="Arial" panose="020B0604020202020204" pitchFamily="34" charset="0"/>
              <a:buChar char="•"/>
            </a:pPr>
            <a:r>
              <a:rPr lang="en-US" sz="8000" i="0" dirty="0" smtClean="0">
                <a:latin typeface="+mj-lt"/>
              </a:rPr>
              <a:t>(meditation</a:t>
            </a:r>
            <a:r>
              <a:rPr lang="en-US" sz="8000" i="0" dirty="0">
                <a:latin typeface="+mj-lt"/>
              </a:rPr>
              <a:t>, quiet time, spiritual practice, activities of enjoyment)</a:t>
            </a:r>
          </a:p>
          <a:p>
            <a:pPr marL="384048" lvl="1">
              <a:lnSpc>
                <a:spcPct val="120000"/>
              </a:lnSpc>
              <a:spcBef>
                <a:spcPts val="0"/>
              </a:spcBef>
              <a:spcAft>
                <a:spcPts val="600"/>
              </a:spcAft>
              <a:buClr>
                <a:schemeClr val="tx1"/>
              </a:buClr>
              <a:buSzPct val="100000"/>
              <a:buFont typeface="Arial" panose="020B0604020202020204" pitchFamily="34" charset="0"/>
              <a:buChar char="•"/>
            </a:pPr>
            <a:r>
              <a:rPr lang="en-US" sz="8000" i="0" dirty="0" smtClean="0">
                <a:solidFill>
                  <a:schemeClr val="tx1"/>
                </a:solidFill>
                <a:latin typeface="+mj-lt"/>
              </a:rPr>
              <a:t>Mindfulness</a:t>
            </a:r>
            <a:endParaRPr lang="en-US" sz="8000" i="0" dirty="0">
              <a:solidFill>
                <a:schemeClr val="tx1"/>
              </a:solidFill>
              <a:latin typeface="+mj-lt"/>
            </a:endParaRPr>
          </a:p>
          <a:p>
            <a:pPr marL="384048" lvl="1">
              <a:lnSpc>
                <a:spcPct val="120000"/>
              </a:lnSpc>
              <a:spcBef>
                <a:spcPts val="0"/>
              </a:spcBef>
              <a:spcAft>
                <a:spcPts val="600"/>
              </a:spcAft>
              <a:buClr>
                <a:schemeClr val="tx1"/>
              </a:buClr>
              <a:buSzPct val="100000"/>
              <a:buFont typeface="Arial" panose="020B0604020202020204" pitchFamily="34" charset="0"/>
              <a:buChar char="•"/>
            </a:pPr>
            <a:r>
              <a:rPr lang="en-US" sz="8000" i="0" dirty="0">
                <a:solidFill>
                  <a:schemeClr val="tx1"/>
                </a:solidFill>
                <a:latin typeface="+mj-lt"/>
              </a:rPr>
              <a:t>Self-expression/Creative </a:t>
            </a:r>
            <a:r>
              <a:rPr lang="en-US" sz="8000" i="0" dirty="0" smtClean="0">
                <a:solidFill>
                  <a:schemeClr val="tx1"/>
                </a:solidFill>
                <a:latin typeface="+mj-lt"/>
              </a:rPr>
              <a:t>expression</a:t>
            </a:r>
            <a:endParaRPr lang="en-US" sz="9600" i="0" dirty="0">
              <a:solidFill>
                <a:schemeClr val="tx1"/>
              </a:solidFill>
              <a:latin typeface="+mj-lt"/>
            </a:endParaRPr>
          </a:p>
        </p:txBody>
      </p:sp>
      <p:sp>
        <p:nvSpPr>
          <p:cNvPr id="5" name="Text Placeholder 4"/>
          <p:cNvSpPr>
            <a:spLocks noGrp="1"/>
          </p:cNvSpPr>
          <p:nvPr>
            <p:ph type="body" sz="quarter" idx="4294967295"/>
          </p:nvPr>
        </p:nvSpPr>
        <p:spPr>
          <a:xfrm>
            <a:off x="4953000" y="1524000"/>
            <a:ext cx="3754437" cy="588963"/>
          </a:xfrm>
        </p:spPr>
        <p:style>
          <a:lnRef idx="2">
            <a:schemeClr val="accent3"/>
          </a:lnRef>
          <a:fillRef idx="1">
            <a:schemeClr val="lt1"/>
          </a:fillRef>
          <a:effectRef idx="0">
            <a:schemeClr val="accent3"/>
          </a:effectRef>
          <a:fontRef idx="minor">
            <a:schemeClr val="dk1"/>
          </a:fontRef>
        </p:style>
        <p:txBody>
          <a:bodyPr anchor="ctr"/>
          <a:lstStyle/>
          <a:p>
            <a:pPr marL="0" indent="0" algn="ctr">
              <a:buNone/>
            </a:pPr>
            <a:r>
              <a:rPr lang="en-US" sz="2400" dirty="0" smtClean="0"/>
              <a:t>Healthy Coping Skills</a:t>
            </a:r>
            <a:endParaRPr lang="en-US" sz="2400" dirty="0"/>
          </a:p>
        </p:txBody>
      </p:sp>
      <p:sp>
        <p:nvSpPr>
          <p:cNvPr id="8" name="Text Placeholder 4"/>
          <p:cNvSpPr txBox="1">
            <a:spLocks/>
          </p:cNvSpPr>
          <p:nvPr/>
        </p:nvSpPr>
        <p:spPr>
          <a:xfrm>
            <a:off x="609600" y="1524000"/>
            <a:ext cx="3754437" cy="588963"/>
          </a:xfrm>
          <a:prstGeom prst="rect">
            <a:avLst/>
          </a:prstGeom>
        </p:spPr>
        <p:style>
          <a:lnRef idx="2">
            <a:schemeClr val="accent3"/>
          </a:lnRef>
          <a:fillRef idx="1">
            <a:schemeClr val="lt1"/>
          </a:fillRef>
          <a:effectRef idx="0">
            <a:schemeClr val="accent3"/>
          </a:effectRef>
          <a:fontRef idx="minor">
            <a:schemeClr val="dk1"/>
          </a:fontRef>
        </p:style>
        <p:txBody>
          <a:bodyPr vert="horz"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dk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dk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dk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dk1"/>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dk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dk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dk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dk1"/>
                </a:solidFill>
                <a:latin typeface="+mn-lt"/>
                <a:ea typeface="+mn-ea"/>
                <a:cs typeface="+mn-cs"/>
              </a:defRPr>
            </a:lvl9pPr>
          </a:lstStyle>
          <a:p>
            <a:pPr marL="0" indent="0" algn="ctr">
              <a:buClr>
                <a:srgbClr val="D16349"/>
              </a:buClr>
              <a:buFont typeface="Wingdings 2"/>
              <a:buNone/>
            </a:pPr>
            <a:r>
              <a:rPr lang="en-US" sz="2400" dirty="0" smtClean="0">
                <a:solidFill>
                  <a:prstClr val="black"/>
                </a:solidFill>
              </a:rPr>
              <a:t>Unhealthy Coping Skills</a:t>
            </a:r>
            <a:endParaRPr lang="en-US" sz="2400"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258706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4800600" cy="685800"/>
          </a:xfrm>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dirty="0" smtClean="0">
                <a:solidFill>
                  <a:schemeClr val="tx1"/>
                </a:solidFill>
              </a:rPr>
              <a:t>LICADD SERVICES</a:t>
            </a:r>
            <a:endParaRPr lang="en-US" dirty="0">
              <a:solidFill>
                <a:schemeClr val="tx1"/>
              </a:solidFill>
            </a:endParaRPr>
          </a:p>
        </p:txBody>
      </p:sp>
      <p:sp>
        <p:nvSpPr>
          <p:cNvPr id="5" name="TextBox 4"/>
          <p:cNvSpPr txBox="1"/>
          <p:nvPr/>
        </p:nvSpPr>
        <p:spPr>
          <a:xfrm>
            <a:off x="304801" y="1600200"/>
            <a:ext cx="6045170" cy="4678204"/>
          </a:xfrm>
          <a:prstGeom prst="rect">
            <a:avLst/>
          </a:prstGeom>
          <a:noFill/>
        </p:spPr>
        <p:txBody>
          <a:bodyPr wrap="square" rtlCol="0">
            <a:spAutoFit/>
          </a:bodyPr>
          <a:lstStyle/>
          <a:p>
            <a:pPr>
              <a:buClr>
                <a:srgbClr val="DA1F28"/>
              </a:buClr>
              <a:buFont typeface="Arial" panose="020B0604020202020204" pitchFamily="34" charset="0"/>
              <a:buChar char="•"/>
            </a:pPr>
            <a:r>
              <a:rPr lang="en-US" sz="2000" dirty="0">
                <a:solidFill>
                  <a:prstClr val="black"/>
                </a:solidFill>
              </a:rPr>
              <a:t>Individual and family counseling </a:t>
            </a:r>
          </a:p>
          <a:p>
            <a:pPr>
              <a:buClr>
                <a:srgbClr val="DA1F28"/>
              </a:buClr>
              <a:buFont typeface="Arial" panose="020B0604020202020204" pitchFamily="34" charset="0"/>
              <a:buChar char="•"/>
            </a:pPr>
            <a:r>
              <a:rPr lang="en-US" sz="2000" dirty="0">
                <a:solidFill>
                  <a:prstClr val="black"/>
                </a:solidFill>
              </a:rPr>
              <a:t>Family support and education</a:t>
            </a:r>
          </a:p>
          <a:p>
            <a:pPr>
              <a:buClr>
                <a:srgbClr val="DA1F28"/>
              </a:buClr>
              <a:buFont typeface="Arial" panose="020B0604020202020204" pitchFamily="34" charset="0"/>
              <a:buChar char="•"/>
            </a:pPr>
            <a:r>
              <a:rPr lang="en-US" sz="2000" dirty="0">
                <a:solidFill>
                  <a:prstClr val="black"/>
                </a:solidFill>
              </a:rPr>
              <a:t>Anger Management/Emotional Regulation Counseling</a:t>
            </a:r>
          </a:p>
          <a:p>
            <a:pPr>
              <a:buClr>
                <a:srgbClr val="DA1F28"/>
              </a:buClr>
              <a:buFont typeface="Arial" panose="020B0604020202020204" pitchFamily="34" charset="0"/>
              <a:buChar char="•"/>
            </a:pPr>
            <a:r>
              <a:rPr lang="en-US" sz="2000" dirty="0">
                <a:solidFill>
                  <a:prstClr val="black"/>
                </a:solidFill>
              </a:rPr>
              <a:t>Relapse Prevention Counseling</a:t>
            </a:r>
          </a:p>
          <a:p>
            <a:pPr>
              <a:buClr>
                <a:srgbClr val="DA1F28"/>
              </a:buClr>
              <a:buFont typeface="Arial" panose="020B0604020202020204" pitchFamily="34" charset="0"/>
              <a:buChar char="•"/>
            </a:pPr>
            <a:r>
              <a:rPr lang="en-US" sz="2000" dirty="0">
                <a:solidFill>
                  <a:prstClr val="black"/>
                </a:solidFill>
              </a:rPr>
              <a:t>Harm Reduction</a:t>
            </a:r>
          </a:p>
          <a:p>
            <a:pPr>
              <a:buClr>
                <a:srgbClr val="DA1F28"/>
              </a:buClr>
              <a:buFont typeface="Arial" panose="020B0604020202020204" pitchFamily="34" charset="0"/>
              <a:buChar char="•"/>
            </a:pPr>
            <a:r>
              <a:rPr lang="en-US" sz="2000" dirty="0">
                <a:solidFill>
                  <a:prstClr val="black"/>
                </a:solidFill>
              </a:rPr>
              <a:t>School-Based Prevention Education</a:t>
            </a:r>
          </a:p>
          <a:p>
            <a:pPr>
              <a:buClr>
                <a:srgbClr val="DA1F28"/>
              </a:buClr>
              <a:buFont typeface="Arial" panose="020B0604020202020204" pitchFamily="34" charset="0"/>
              <a:buChar char="•"/>
            </a:pPr>
            <a:r>
              <a:rPr lang="en-US" sz="2000" dirty="0">
                <a:solidFill>
                  <a:prstClr val="black"/>
                </a:solidFill>
              </a:rPr>
              <a:t>Staff Training </a:t>
            </a:r>
          </a:p>
          <a:p>
            <a:pPr>
              <a:buClr>
                <a:srgbClr val="DA1F28"/>
              </a:buClr>
              <a:buFont typeface="Arial" panose="020B0604020202020204" pitchFamily="34" charset="0"/>
              <a:buChar char="•"/>
            </a:pPr>
            <a:r>
              <a:rPr lang="en-US" sz="2000" dirty="0">
                <a:solidFill>
                  <a:prstClr val="black"/>
                </a:solidFill>
              </a:rPr>
              <a:t>Naloxone Training</a:t>
            </a:r>
          </a:p>
          <a:p>
            <a:pPr>
              <a:buClr>
                <a:srgbClr val="DA1F28"/>
              </a:buClr>
              <a:buFont typeface="Arial" panose="020B0604020202020204" pitchFamily="34" charset="0"/>
              <a:buChar char="•"/>
            </a:pPr>
            <a:r>
              <a:rPr lang="en-US" sz="2000" dirty="0">
                <a:solidFill>
                  <a:prstClr val="black"/>
                </a:solidFill>
              </a:rPr>
              <a:t>Continuing Education for Social Workers and Mental Health Professionals</a:t>
            </a:r>
          </a:p>
          <a:p>
            <a:pPr>
              <a:buClr>
                <a:srgbClr val="DA1F28"/>
              </a:buClr>
              <a:buFont typeface="Arial" panose="020B0604020202020204" pitchFamily="34" charset="0"/>
              <a:buChar char="•"/>
            </a:pPr>
            <a:r>
              <a:rPr lang="en-US" sz="2000" dirty="0">
                <a:solidFill>
                  <a:prstClr val="black"/>
                </a:solidFill>
              </a:rPr>
              <a:t>Community outreach</a:t>
            </a:r>
          </a:p>
          <a:p>
            <a:pPr>
              <a:buClr>
                <a:srgbClr val="DA1F28"/>
              </a:buClr>
              <a:buFont typeface="Arial" panose="020B0604020202020204" pitchFamily="34" charset="0"/>
              <a:buChar char="•"/>
            </a:pPr>
            <a:r>
              <a:rPr lang="en-US" sz="2000" dirty="0">
                <a:solidFill>
                  <a:prstClr val="black"/>
                </a:solidFill>
              </a:rPr>
              <a:t>Advocacy and community partnerships</a:t>
            </a:r>
          </a:p>
          <a:p>
            <a:pPr>
              <a:buClr>
                <a:srgbClr val="DA1F28"/>
              </a:buClr>
              <a:buFont typeface="Arial" panose="020B0604020202020204" pitchFamily="34" charset="0"/>
              <a:buChar char="•"/>
            </a:pPr>
            <a:r>
              <a:rPr lang="en-US" sz="2000" dirty="0">
                <a:solidFill>
                  <a:prstClr val="black"/>
                </a:solidFill>
              </a:rPr>
              <a:t>24-hotline availability</a:t>
            </a:r>
          </a:p>
          <a:p>
            <a:endParaRPr lang="en-US" dirty="0">
              <a:solidFill>
                <a:prstClr val="black"/>
              </a:solidFill>
            </a:endParaRPr>
          </a:p>
        </p:txBody>
      </p:sp>
      <p:sp>
        <p:nvSpPr>
          <p:cNvPr id="4" name="TextBox 3"/>
          <p:cNvSpPr txBox="1"/>
          <p:nvPr/>
        </p:nvSpPr>
        <p:spPr>
          <a:xfrm>
            <a:off x="6019800" y="1828800"/>
            <a:ext cx="2819400" cy="40934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b="1" dirty="0">
                <a:solidFill>
                  <a:prstClr val="black"/>
                </a:solidFill>
              </a:rPr>
              <a:t>You can reach a LICADD clinician </a:t>
            </a:r>
            <a:r>
              <a:rPr lang="en-US" sz="3600" b="1" dirty="0">
                <a:solidFill>
                  <a:prstClr val="black"/>
                </a:solidFill>
              </a:rPr>
              <a:t>24/7</a:t>
            </a:r>
            <a:r>
              <a:rPr lang="en-US" sz="2800" b="1" dirty="0">
                <a:solidFill>
                  <a:prstClr val="black"/>
                </a:solidFill>
              </a:rPr>
              <a:t>!</a:t>
            </a:r>
          </a:p>
          <a:p>
            <a:pPr algn="ctr"/>
            <a:r>
              <a:rPr lang="en-US" sz="2800" dirty="0">
                <a:solidFill>
                  <a:prstClr val="black"/>
                </a:solidFill>
                <a:effectLst>
                  <a:outerShdw blurRad="38100" dist="38100" dir="2700000" algn="tl">
                    <a:srgbClr val="000000">
                      <a:alpha val="43137"/>
                    </a:srgbClr>
                  </a:outerShdw>
                </a:effectLst>
              </a:rPr>
              <a:t>516-747-2606</a:t>
            </a:r>
            <a:r>
              <a:rPr lang="en-US" sz="2800" dirty="0">
                <a:solidFill>
                  <a:prstClr val="black"/>
                </a:solidFill>
              </a:rPr>
              <a:t> Westbury</a:t>
            </a:r>
          </a:p>
          <a:p>
            <a:pPr algn="ctr"/>
            <a:r>
              <a:rPr lang="en-US" sz="2800" dirty="0">
                <a:solidFill>
                  <a:prstClr val="black"/>
                </a:solidFill>
                <a:effectLst>
                  <a:outerShdw blurRad="38100" dist="38100" dir="2700000" algn="tl">
                    <a:srgbClr val="000000">
                      <a:alpha val="43137"/>
                    </a:srgbClr>
                  </a:outerShdw>
                </a:effectLst>
              </a:rPr>
              <a:t>631-979-1700</a:t>
            </a:r>
            <a:r>
              <a:rPr lang="en-US" sz="2800" dirty="0">
                <a:solidFill>
                  <a:prstClr val="black"/>
                </a:solidFill>
              </a:rPr>
              <a:t> Holbrook</a:t>
            </a:r>
          </a:p>
          <a:p>
            <a:pPr algn="ctr"/>
            <a:r>
              <a:rPr lang="en-US" sz="2800" dirty="0">
                <a:solidFill>
                  <a:prstClr val="black"/>
                </a:solidFill>
              </a:rPr>
              <a:t>www.licadd.org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5783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29975" y="762000"/>
            <a:ext cx="4333398" cy="267765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400" dirty="0">
                <a:solidFill>
                  <a:prstClr val="black"/>
                </a:solidFill>
              </a:rPr>
              <a:t>From 1999 to 2014, </a:t>
            </a:r>
            <a:r>
              <a:rPr lang="en-US" sz="1400" b="1" dirty="0">
                <a:solidFill>
                  <a:prstClr val="black"/>
                </a:solidFill>
              </a:rPr>
              <a:t>over half a million Americans died from overdoses of legal or illegal drugs, according to the Centers for Disease Control and Prevention.</a:t>
            </a:r>
          </a:p>
          <a:p>
            <a:pPr algn="ctr"/>
            <a:endParaRPr lang="en-US" sz="1400" b="1" dirty="0">
              <a:solidFill>
                <a:prstClr val="black"/>
              </a:solidFill>
            </a:endParaRPr>
          </a:p>
          <a:p>
            <a:pPr algn="ctr"/>
            <a:r>
              <a:rPr lang="en-US" sz="1400" dirty="0">
                <a:solidFill>
                  <a:prstClr val="black"/>
                </a:solidFill>
              </a:rPr>
              <a:t>The number of annual deaths from narcotics and hallucinogens </a:t>
            </a:r>
            <a:r>
              <a:rPr lang="en-US" sz="1400" b="1" dirty="0">
                <a:solidFill>
                  <a:prstClr val="black"/>
                </a:solidFill>
              </a:rPr>
              <a:t>increased almost threefold during that period, from 11,081 to 32,369.</a:t>
            </a:r>
          </a:p>
          <a:p>
            <a:pPr algn="ctr"/>
            <a:endParaRPr lang="en-US" sz="1400" b="1" dirty="0">
              <a:solidFill>
                <a:prstClr val="black"/>
              </a:solidFill>
            </a:endParaRPr>
          </a:p>
          <a:p>
            <a:pPr algn="ctr"/>
            <a:r>
              <a:rPr lang="en-US" sz="1400" b="1" i="1" dirty="0">
                <a:solidFill>
                  <a:prstClr val="black"/>
                </a:solidFill>
              </a:rPr>
              <a:t>Deaths </a:t>
            </a:r>
            <a:r>
              <a:rPr lang="en-US" sz="1400" i="1" dirty="0">
                <a:solidFill>
                  <a:prstClr val="black"/>
                </a:solidFill>
              </a:rPr>
              <a:t>resulting from opioid overdoses increased fivefold since 1999, </a:t>
            </a:r>
            <a:r>
              <a:rPr lang="en-US" sz="1400" b="1" i="1" dirty="0">
                <a:solidFill>
                  <a:prstClr val="black"/>
                </a:solidFill>
              </a:rPr>
              <a:t>jumping by 17 percent in 2014 alone.</a:t>
            </a:r>
          </a:p>
        </p:txBody>
      </p:sp>
      <p:sp>
        <p:nvSpPr>
          <p:cNvPr id="5" name="Rectangle 4"/>
          <p:cNvSpPr/>
          <p:nvPr/>
        </p:nvSpPr>
        <p:spPr>
          <a:xfrm>
            <a:off x="4673157" y="796506"/>
            <a:ext cx="4088167" cy="32162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400" b="1" u="sng" dirty="0">
                <a:solidFill>
                  <a:prstClr val="black"/>
                </a:solidFill>
              </a:rPr>
              <a:t>The CDC data also show:</a:t>
            </a:r>
            <a:endParaRPr lang="en-US" sz="1400" b="1" u="sng" dirty="0" smtClean="0">
              <a:solidFill>
                <a:prstClr val="black"/>
              </a:solidFill>
            </a:endParaRPr>
          </a:p>
          <a:p>
            <a:pPr marL="171450" indent="-171450"/>
            <a:endParaRPr lang="en-US" sz="1050" b="1" dirty="0" smtClean="0">
              <a:solidFill>
                <a:prstClr val="black"/>
              </a:solidFill>
            </a:endParaRPr>
          </a:p>
          <a:p>
            <a:pPr marL="285750" indent="-285750">
              <a:buFont typeface="Arial" panose="020B0604020202020204" pitchFamily="34" charset="0"/>
              <a:buChar char="•"/>
            </a:pPr>
            <a:r>
              <a:rPr lang="en-US" sz="1400" b="1" dirty="0">
                <a:solidFill>
                  <a:prstClr val="black"/>
                </a:solidFill>
              </a:rPr>
              <a:t>The number of heroin overdose deaths is climbing sharply, </a:t>
            </a:r>
            <a:r>
              <a:rPr lang="en-US" sz="1400" b="1" u="sng" dirty="0">
                <a:solidFill>
                  <a:prstClr val="black"/>
                </a:solidFill>
              </a:rPr>
              <a:t>more than tripling since 2010.</a:t>
            </a:r>
          </a:p>
          <a:p>
            <a:pPr marL="171450" indent="-171450">
              <a:buFont typeface="Arial" panose="020B0604020202020204" pitchFamily="34" charset="0"/>
              <a:buChar char="•"/>
            </a:pPr>
            <a:endParaRPr lang="en-US" sz="1050" b="1" dirty="0">
              <a:solidFill>
                <a:prstClr val="black"/>
              </a:solidFill>
            </a:endParaRPr>
          </a:p>
          <a:p>
            <a:pPr marL="285750" indent="-285750">
              <a:buFont typeface="Arial" panose="020B0604020202020204" pitchFamily="34" charset="0"/>
              <a:buChar char="•"/>
            </a:pPr>
            <a:r>
              <a:rPr lang="en-US" sz="1400" dirty="0">
                <a:solidFill>
                  <a:prstClr val="black"/>
                </a:solidFill>
              </a:rPr>
              <a:t>In 2014, the sharpest increase in deaths, 77 percent, was among people who overdosed on “other synthetic narcotics,” a category that includes </a:t>
            </a:r>
            <a:r>
              <a:rPr lang="en-US" sz="1400" i="1" dirty="0">
                <a:solidFill>
                  <a:prstClr val="black"/>
                </a:solidFill>
              </a:rPr>
              <a:t>opioid painkillers fentanyl, propoxyphene, and meperidine.</a:t>
            </a:r>
          </a:p>
          <a:p>
            <a:pPr marL="285750" indent="-285750">
              <a:buFont typeface="Arial" panose="020B0604020202020204" pitchFamily="34" charset="0"/>
              <a:buChar char="•"/>
            </a:pPr>
            <a:endParaRPr lang="en-US" sz="1400" i="1" dirty="0">
              <a:solidFill>
                <a:prstClr val="black"/>
              </a:solidFill>
            </a:endParaRPr>
          </a:p>
          <a:p>
            <a:pPr marL="285750" indent="-285750">
              <a:buFont typeface="Arial" panose="020B0604020202020204" pitchFamily="34" charset="0"/>
              <a:buChar char="•"/>
            </a:pPr>
            <a:r>
              <a:rPr lang="en-US" sz="1400" dirty="0">
                <a:solidFill>
                  <a:srgbClr val="7030A0"/>
                </a:solidFill>
              </a:rPr>
              <a:t>Fentanyl led to at least 220 deaths on Long Island in 2016. </a:t>
            </a:r>
            <a:r>
              <a:rPr lang="en-US" sz="900" dirty="0">
                <a:solidFill>
                  <a:srgbClr val="7030A0"/>
                </a:solidFill>
              </a:rPr>
              <a:t>-Johnny Milano for The New York Times </a:t>
            </a:r>
          </a:p>
          <a:p>
            <a:pPr marL="285750" indent="-285750">
              <a:buFont typeface="Arial" panose="020B0604020202020204" pitchFamily="34" charset="0"/>
              <a:buChar char="•"/>
            </a:pPr>
            <a:endParaRPr lang="en-US" sz="1400" i="1" dirty="0">
              <a:solidFill>
                <a:prstClr val="black"/>
              </a:solidFill>
            </a:endParaRPr>
          </a:p>
        </p:txBody>
      </p:sp>
      <p:sp>
        <p:nvSpPr>
          <p:cNvPr id="6" name="Rectangle 5"/>
          <p:cNvSpPr/>
          <p:nvPr/>
        </p:nvSpPr>
        <p:spPr>
          <a:xfrm>
            <a:off x="4724400" y="4191001"/>
            <a:ext cx="4159386"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400" dirty="0">
                <a:solidFill>
                  <a:prstClr val="black"/>
                </a:solidFill>
              </a:rPr>
              <a:t> </a:t>
            </a:r>
            <a:r>
              <a:rPr lang="en-US" dirty="0">
                <a:solidFill>
                  <a:prstClr val="black"/>
                </a:solidFill>
              </a:rPr>
              <a:t>A new STAT-Harvard poll finds that </a:t>
            </a:r>
            <a:r>
              <a:rPr lang="en-US" b="1" dirty="0">
                <a:solidFill>
                  <a:prstClr val="black"/>
                </a:solidFill>
              </a:rPr>
              <a:t>41% percent of Americans know someone who has abused prescription painkillers in the last 5 years — and 1 in 12 say they know someone who </a:t>
            </a:r>
            <a:r>
              <a:rPr lang="en-US" b="1" i="1" dirty="0">
                <a:solidFill>
                  <a:prstClr val="black"/>
                </a:solidFill>
              </a:rPr>
              <a:t>died from an overdose.</a:t>
            </a:r>
            <a:endParaRPr lang="en-US" sz="1400" b="1" i="1" dirty="0">
              <a:solidFill>
                <a:prstClr val="black"/>
              </a:solidFill>
            </a:endParaRPr>
          </a:p>
        </p:txBody>
      </p:sp>
      <p:sp>
        <p:nvSpPr>
          <p:cNvPr id="7" name="Rectangle 6"/>
          <p:cNvSpPr/>
          <p:nvPr/>
        </p:nvSpPr>
        <p:spPr>
          <a:xfrm>
            <a:off x="478766" y="152400"/>
            <a:ext cx="7943850" cy="523220"/>
          </a:xfrm>
          <a:prstGeom prst="rect">
            <a:avLst/>
          </a:prstGeom>
          <a:noFill/>
        </p:spPr>
        <p:txBody>
          <a:bodyPr wrap="square" lIns="91440" tIns="45720" rIns="91440" bIns="45720">
            <a:spAutoFit/>
          </a:bodyPr>
          <a:lstStyle/>
          <a:p>
            <a:pPr algn="ctr"/>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A National Drug Epidemic</a:t>
            </a:r>
          </a:p>
        </p:txBody>
      </p:sp>
      <p:sp>
        <p:nvSpPr>
          <p:cNvPr id="8" name="Rectangle 7"/>
          <p:cNvSpPr/>
          <p:nvPr/>
        </p:nvSpPr>
        <p:spPr>
          <a:xfrm>
            <a:off x="4654119" y="6357329"/>
            <a:ext cx="4129785" cy="338554"/>
          </a:xfrm>
          <a:prstGeom prst="rect">
            <a:avLst/>
          </a:prstGeom>
        </p:spPr>
        <p:txBody>
          <a:bodyPr wrap="none">
            <a:spAutoFit/>
          </a:bodyPr>
          <a:lstStyle/>
          <a:p>
            <a:r>
              <a:rPr lang="en-US" sz="1600" dirty="0">
                <a:solidFill>
                  <a:prstClr val="black"/>
                </a:solidFill>
              </a:rPr>
              <a:t>(Natalia </a:t>
            </a:r>
            <a:r>
              <a:rPr lang="en-US" sz="1600" dirty="0" err="1">
                <a:solidFill>
                  <a:prstClr val="black"/>
                </a:solidFill>
              </a:rPr>
              <a:t>Bronshtein</a:t>
            </a:r>
            <a:r>
              <a:rPr lang="en-US" sz="1600" dirty="0">
                <a:solidFill>
                  <a:prstClr val="black"/>
                </a:solidFill>
              </a:rPr>
              <a:t> (STAT), 2016/ CDC, 2016)</a:t>
            </a:r>
          </a:p>
        </p:txBody>
      </p:sp>
      <p:sp>
        <p:nvSpPr>
          <p:cNvPr id="3" name="TextBox 2"/>
          <p:cNvSpPr txBox="1"/>
          <p:nvPr/>
        </p:nvSpPr>
        <p:spPr>
          <a:xfrm>
            <a:off x="229975" y="3554953"/>
            <a:ext cx="4333398" cy="294696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solidFill>
                  <a:srgbClr val="000000"/>
                </a:solidFill>
                <a:latin typeface="Baskerville Old Face" panose="02020602080505020303" pitchFamily="18" charset="0"/>
              </a:rPr>
              <a:t>From </a:t>
            </a:r>
            <a:r>
              <a:rPr lang="en-US" dirty="0">
                <a:solidFill>
                  <a:srgbClr val="000000"/>
                </a:solidFill>
                <a:latin typeface="Baskerville Old Face" panose="02020602080505020303" pitchFamily="18" charset="0"/>
              </a:rPr>
              <a:t>2000 to 2015 more than half a million people died from drug overdoses. </a:t>
            </a:r>
            <a:endParaRPr lang="en-US" dirty="0" smtClean="0">
              <a:solidFill>
                <a:srgbClr val="000000"/>
              </a:solidFill>
              <a:latin typeface="Baskerville Old Face" panose="02020602080505020303" pitchFamily="18" charset="0"/>
            </a:endParaRPr>
          </a:p>
          <a:p>
            <a:pPr algn="ctr"/>
            <a:endParaRPr lang="en-US" sz="1050" dirty="0" smtClean="0">
              <a:solidFill>
                <a:srgbClr val="000000"/>
              </a:solidFill>
              <a:latin typeface="Baskerville Old Face" panose="02020602080505020303" pitchFamily="18" charset="0"/>
            </a:endParaRPr>
          </a:p>
          <a:p>
            <a:pPr algn="ctr"/>
            <a:r>
              <a:rPr lang="en-US" b="1" dirty="0">
                <a:solidFill>
                  <a:schemeClr val="tx2"/>
                </a:solidFill>
                <a:latin typeface="Baskerville Old Face" panose="02020602080505020303" pitchFamily="18" charset="0"/>
              </a:rPr>
              <a:t>Every day, over 1,000 people are treated in emergency departments for misusing prescription opioids</a:t>
            </a:r>
            <a:r>
              <a:rPr lang="en-US" b="1" dirty="0" smtClean="0">
                <a:solidFill>
                  <a:schemeClr val="tx2"/>
                </a:solidFill>
                <a:latin typeface="Baskerville Old Face" panose="02020602080505020303" pitchFamily="18" charset="0"/>
              </a:rPr>
              <a:t>.</a:t>
            </a:r>
            <a:endParaRPr lang="en-US" b="1" dirty="0">
              <a:solidFill>
                <a:schemeClr val="tx2"/>
              </a:solidFill>
              <a:latin typeface="Baskerville Old Face" panose="02020602080505020303" pitchFamily="18" charset="0"/>
            </a:endParaRPr>
          </a:p>
          <a:p>
            <a:pPr algn="ctr"/>
            <a:endParaRPr lang="en-US" sz="1100" b="1" dirty="0" smtClean="0">
              <a:solidFill>
                <a:srgbClr val="000000"/>
              </a:solidFill>
              <a:latin typeface="Baskerville Old Face" panose="02020602080505020303" pitchFamily="18" charset="0"/>
            </a:endParaRPr>
          </a:p>
          <a:p>
            <a:pPr algn="ctr"/>
            <a:r>
              <a:rPr lang="en-US" sz="2800" dirty="0" smtClean="0">
                <a:solidFill>
                  <a:srgbClr val="FF0000"/>
                </a:solidFill>
                <a:latin typeface="Baskerville Old Face" panose="02020602080505020303" pitchFamily="18" charset="0"/>
              </a:rPr>
              <a:t>91 </a:t>
            </a:r>
            <a:r>
              <a:rPr lang="en-US" sz="2800" dirty="0">
                <a:solidFill>
                  <a:srgbClr val="FF0000"/>
                </a:solidFill>
                <a:latin typeface="Baskerville Old Face" panose="02020602080505020303" pitchFamily="18" charset="0"/>
              </a:rPr>
              <a:t>Americans die every day from an opioid overdose</a:t>
            </a:r>
            <a:r>
              <a:rPr lang="en-US" sz="2800" dirty="0" smtClean="0">
                <a:solidFill>
                  <a:srgbClr val="FF0000"/>
                </a:solidFill>
                <a:latin typeface="Baskerville Old Face" panose="02020602080505020303" pitchFamily="18" charset="0"/>
              </a:rPr>
              <a:t>.</a:t>
            </a:r>
          </a:p>
          <a:p>
            <a:pPr algn="ctr"/>
            <a:r>
              <a:rPr lang="en-US" dirty="0">
                <a:solidFill>
                  <a:srgbClr val="FF0000"/>
                </a:solidFill>
                <a:latin typeface="Baskerville Old Face" panose="02020602080505020303" pitchFamily="18" charset="0"/>
              </a:rPr>
              <a:t>	</a:t>
            </a:r>
            <a:r>
              <a:rPr lang="en-US" dirty="0" smtClean="0">
                <a:solidFill>
                  <a:srgbClr val="FF0000"/>
                </a:solidFill>
                <a:latin typeface="Baskerville Old Face" panose="02020602080505020303" pitchFamily="18" charset="0"/>
              </a:rPr>
              <a:t>-CNN 2017</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1372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65826" y="1600200"/>
            <a:ext cx="8229600" cy="3949700"/>
          </a:xfrm>
        </p:spPr>
        <p:txBody>
          <a:bodyPr>
            <a:normAutofit fontScale="70000" lnSpcReduction="20000"/>
          </a:bodyPr>
          <a:lstStyle/>
          <a:p>
            <a:pPr marL="274320" indent="-256032" algn="ctr" eaLnBrk="1" fontAlgn="auto" hangingPunct="1">
              <a:lnSpc>
                <a:spcPct val="90000"/>
              </a:lnSpc>
              <a:spcAft>
                <a:spcPts val="0"/>
              </a:spcAft>
              <a:buFont typeface="Wingdings 3"/>
              <a:buChar char=""/>
              <a:defRPr/>
            </a:pPr>
            <a:r>
              <a:rPr lang="en-US" sz="2400" dirty="0" smtClean="0"/>
              <a:t>Long Island Council on Alcoholism and Drug Dependence, Inc. (LICADD):</a:t>
            </a:r>
          </a:p>
          <a:p>
            <a:pPr marL="274320" indent="-256032" algn="ctr" eaLnBrk="1" fontAlgn="auto" hangingPunct="1">
              <a:lnSpc>
                <a:spcPct val="90000"/>
              </a:lnSpc>
              <a:spcAft>
                <a:spcPts val="0"/>
              </a:spcAft>
              <a:buFont typeface="Wingdings" pitchFamily="2" charset="2"/>
              <a:buNone/>
              <a:defRPr/>
            </a:pPr>
            <a:r>
              <a:rPr lang="en-US" sz="2400" dirty="0" smtClean="0">
                <a:solidFill>
                  <a:schemeClr val="bg2">
                    <a:lumMod val="50000"/>
                  </a:schemeClr>
                </a:solidFill>
              </a:rPr>
              <a:t>	</a:t>
            </a:r>
            <a:r>
              <a:rPr lang="en-US" sz="2400" b="1" dirty="0" smtClean="0">
                <a:solidFill>
                  <a:schemeClr val="bg2">
                    <a:lumMod val="50000"/>
                  </a:schemeClr>
                </a:solidFill>
              </a:rPr>
              <a:t>www.licadd.org</a:t>
            </a:r>
          </a:p>
          <a:p>
            <a:pPr marL="0" indent="0">
              <a:buNone/>
            </a:pPr>
            <a:r>
              <a:rPr lang="en-US" sz="2400" b="1" dirty="0" smtClean="0">
                <a:solidFill>
                  <a:srgbClr val="2F2B20"/>
                </a:solidFill>
              </a:rPr>
              <a:t>Executive Office					Suffolk Office			</a:t>
            </a:r>
          </a:p>
          <a:p>
            <a:pPr marL="0" indent="0">
              <a:buNone/>
            </a:pPr>
            <a:r>
              <a:rPr lang="en-US" sz="2400" dirty="0" smtClean="0">
                <a:solidFill>
                  <a:srgbClr val="2F2B20"/>
                </a:solidFill>
              </a:rPr>
              <a:t>1025 Old Country Rd.    				1324 Motor Parkway</a:t>
            </a:r>
          </a:p>
          <a:p>
            <a:pPr marL="0" indent="0">
              <a:buNone/>
            </a:pPr>
            <a:r>
              <a:rPr lang="en-US" sz="2400" dirty="0" smtClean="0">
                <a:solidFill>
                  <a:srgbClr val="2F2B20"/>
                </a:solidFill>
              </a:rPr>
              <a:t>Suite 221					                  Suite 102</a:t>
            </a:r>
            <a:endParaRPr lang="en-US" sz="2400" dirty="0">
              <a:solidFill>
                <a:srgbClr val="2F2B20"/>
              </a:solidFill>
            </a:endParaRPr>
          </a:p>
          <a:p>
            <a:pPr marL="0" indent="0">
              <a:buNone/>
            </a:pPr>
            <a:r>
              <a:rPr lang="en-US" sz="2400" dirty="0" smtClean="0">
                <a:solidFill>
                  <a:srgbClr val="2F2B20"/>
                </a:solidFill>
              </a:rPr>
              <a:t>Westbury, </a:t>
            </a:r>
            <a:r>
              <a:rPr lang="en-US" sz="2400" dirty="0">
                <a:solidFill>
                  <a:srgbClr val="2F2B20"/>
                </a:solidFill>
              </a:rPr>
              <a:t>NY </a:t>
            </a:r>
            <a:r>
              <a:rPr lang="en-US" sz="2400" dirty="0" smtClean="0">
                <a:solidFill>
                  <a:srgbClr val="2F2B20"/>
                </a:solidFill>
              </a:rPr>
              <a:t>11590				</a:t>
            </a:r>
            <a:r>
              <a:rPr lang="en-US" sz="2400" dirty="0" err="1" smtClean="0">
                <a:solidFill>
                  <a:srgbClr val="2F2B20"/>
                </a:solidFill>
              </a:rPr>
              <a:t>Hauppague</a:t>
            </a:r>
            <a:r>
              <a:rPr lang="en-US" sz="2400" dirty="0" smtClean="0">
                <a:solidFill>
                  <a:srgbClr val="2F2B20"/>
                </a:solidFill>
              </a:rPr>
              <a:t>, NY 11749</a:t>
            </a:r>
            <a:endParaRPr lang="en-US" sz="2400" dirty="0">
              <a:solidFill>
                <a:srgbClr val="2F2B20"/>
              </a:solidFill>
            </a:endParaRPr>
          </a:p>
          <a:p>
            <a:pPr marL="0" indent="0">
              <a:buNone/>
            </a:pPr>
            <a:r>
              <a:rPr lang="en-US" sz="2400" dirty="0" smtClean="0">
                <a:solidFill>
                  <a:srgbClr val="2F2B20"/>
                </a:solidFill>
              </a:rPr>
              <a:t>516.747.2606					631.979.1700</a:t>
            </a:r>
            <a:endParaRPr lang="en-US" sz="2400" dirty="0">
              <a:solidFill>
                <a:srgbClr val="2F2B20"/>
              </a:solidFill>
            </a:endParaRPr>
          </a:p>
          <a:p>
            <a:pPr marL="0" indent="0">
              <a:buNone/>
            </a:pPr>
            <a:r>
              <a:rPr lang="en-US" sz="2400" dirty="0">
                <a:solidFill>
                  <a:srgbClr val="2F2B20"/>
                </a:solidFill>
              </a:rPr>
              <a:t>516.747. 0714 </a:t>
            </a:r>
            <a:r>
              <a:rPr lang="en-US" sz="2400" dirty="0" smtClean="0">
                <a:solidFill>
                  <a:srgbClr val="2F2B20"/>
                </a:solidFill>
              </a:rPr>
              <a:t>Fax			                                   631.676.3114 </a:t>
            </a:r>
            <a:r>
              <a:rPr lang="en-US" sz="2400" dirty="0">
                <a:solidFill>
                  <a:srgbClr val="2F2B20"/>
                </a:solidFill>
              </a:rPr>
              <a:t>Fax</a:t>
            </a:r>
          </a:p>
          <a:p>
            <a:pPr marL="0" indent="0">
              <a:buNone/>
            </a:pPr>
            <a:endParaRPr lang="en-US" sz="2400" dirty="0">
              <a:solidFill>
                <a:srgbClr val="2F2B20"/>
              </a:solidFill>
            </a:endParaRPr>
          </a:p>
          <a:p>
            <a:pPr marL="274320" indent="-256032" algn="ctr" eaLnBrk="1" fontAlgn="auto" hangingPunct="1">
              <a:lnSpc>
                <a:spcPct val="90000"/>
              </a:lnSpc>
              <a:spcAft>
                <a:spcPts val="0"/>
              </a:spcAft>
              <a:buFont typeface="Wingdings" pitchFamily="2" charset="2"/>
              <a:buNone/>
              <a:defRPr/>
            </a:pPr>
            <a:r>
              <a:rPr lang="en-US" sz="4600" b="1" dirty="0" smtClean="0">
                <a:solidFill>
                  <a:srgbClr val="FF0000"/>
                </a:solidFill>
              </a:rPr>
              <a:t>LICADD 24/7 Hotline 631.979.1700</a:t>
            </a:r>
          </a:p>
          <a:p>
            <a:pPr marL="274320" indent="-256032" algn="ctr" eaLnBrk="1" fontAlgn="auto" hangingPunct="1">
              <a:lnSpc>
                <a:spcPct val="90000"/>
              </a:lnSpc>
              <a:spcAft>
                <a:spcPts val="0"/>
              </a:spcAft>
              <a:buFont typeface="Wingdings" pitchFamily="2" charset="2"/>
              <a:buNone/>
              <a:defRPr/>
            </a:pPr>
            <a:endParaRPr lang="en-US" sz="2400" b="1" dirty="0" smtClean="0">
              <a:solidFill>
                <a:schemeClr val="bg2">
                  <a:lumMod val="50000"/>
                </a:schemeClr>
              </a:solidFill>
            </a:endParaRPr>
          </a:p>
          <a:p>
            <a:pPr indent="-256032" algn="ctr">
              <a:lnSpc>
                <a:spcPct val="90000"/>
              </a:lnSpc>
              <a:buNone/>
              <a:defRPr/>
            </a:pPr>
            <a:endParaRPr lang="en-US" sz="2400" b="1" dirty="0" smtClean="0">
              <a:latin typeface="Arial Narrow" panose="020B0606020202030204" pitchFamily="34" charset="0"/>
            </a:endParaRPr>
          </a:p>
          <a:p>
            <a:pPr indent="-256032" algn="ctr">
              <a:lnSpc>
                <a:spcPct val="90000"/>
              </a:lnSpc>
              <a:buNone/>
              <a:defRPr/>
            </a:pPr>
            <a:r>
              <a:rPr lang="en-US" sz="2400" b="1" dirty="0" smtClean="0">
                <a:latin typeface="Arial Narrow" panose="020B0606020202030204" pitchFamily="34" charset="0"/>
              </a:rPr>
              <a:t>Interested </a:t>
            </a:r>
            <a:r>
              <a:rPr lang="en-US" sz="2400" b="1" dirty="0">
                <a:latin typeface="Arial Narrow" panose="020B0606020202030204" pitchFamily="34" charset="0"/>
              </a:rPr>
              <a:t>in Future Trainings?</a:t>
            </a:r>
          </a:p>
          <a:p>
            <a:pPr indent="-256032" algn="ctr">
              <a:lnSpc>
                <a:spcPct val="90000"/>
              </a:lnSpc>
              <a:buNone/>
              <a:defRPr/>
            </a:pPr>
            <a:r>
              <a:rPr lang="en-US" sz="2400" dirty="0">
                <a:solidFill>
                  <a:srgbClr val="0070C0"/>
                </a:solidFill>
              </a:rPr>
              <a:t>http://licadd.ezregister.com </a:t>
            </a:r>
          </a:p>
          <a:p>
            <a:pPr marL="274320" indent="-256032" algn="ctr" eaLnBrk="1" fontAlgn="auto" hangingPunct="1">
              <a:lnSpc>
                <a:spcPct val="90000"/>
              </a:lnSpc>
              <a:spcAft>
                <a:spcPts val="0"/>
              </a:spcAft>
              <a:buFont typeface="Wingdings" pitchFamily="2" charset="2"/>
              <a:buNone/>
              <a:defRPr/>
            </a:pPr>
            <a:endParaRPr lang="en-US" sz="2400" b="1" dirty="0" smtClean="0">
              <a:solidFill>
                <a:schemeClr val="bg2">
                  <a:lumMod val="50000"/>
                </a:schemeClr>
              </a:solidFill>
            </a:endParaRPr>
          </a:p>
          <a:p>
            <a:pPr marL="274320" indent="-256032" eaLnBrk="1" fontAlgn="auto" hangingPunct="1">
              <a:lnSpc>
                <a:spcPct val="90000"/>
              </a:lnSpc>
              <a:spcAft>
                <a:spcPts val="0"/>
              </a:spcAft>
              <a:buFont typeface="Wingdings" pitchFamily="2" charset="2"/>
              <a:buNone/>
              <a:defRPr/>
            </a:pPr>
            <a:endParaRPr lang="en-US" dirty="0" smtClean="0">
              <a:solidFill>
                <a:schemeClr val="hlink"/>
              </a:solidFill>
            </a:endParaRPr>
          </a:p>
          <a:p>
            <a:pPr marL="274320" indent="-256032" eaLnBrk="1" fontAlgn="auto" hangingPunct="1">
              <a:lnSpc>
                <a:spcPct val="90000"/>
              </a:lnSpc>
              <a:spcAft>
                <a:spcPts val="0"/>
              </a:spcAft>
              <a:buFont typeface="Wingdings 3"/>
              <a:buChar char=""/>
              <a:defRPr/>
            </a:pPr>
            <a:endParaRPr lang="en-US" dirty="0" smtClean="0">
              <a:solidFill>
                <a:schemeClr val="hlink"/>
              </a:solidFill>
            </a:endParaRPr>
          </a:p>
        </p:txBody>
      </p:sp>
      <p:sp>
        <p:nvSpPr>
          <p:cNvPr id="3" name="Rectangle 2"/>
          <p:cNvSpPr/>
          <p:nvPr/>
        </p:nvSpPr>
        <p:spPr>
          <a:xfrm>
            <a:off x="990600" y="304800"/>
            <a:ext cx="7086600" cy="923330"/>
          </a:xfrm>
          <a:prstGeom prst="rect">
            <a:avLst/>
          </a:prstGeom>
          <a:noFill/>
        </p:spPr>
        <p:txBody>
          <a:bodyPr>
            <a:spAutoFit/>
          </a:bodyPr>
          <a:lstStyle/>
          <a:p>
            <a:pPr algn="ctr" eaLnBrk="0" fontAlgn="base" hangingPunct="0">
              <a:spcBef>
                <a:spcPct val="0"/>
              </a:spcBef>
              <a:spcAft>
                <a:spcPct val="0"/>
              </a:spcAft>
              <a:defRPr/>
            </a:pPr>
            <a:r>
              <a:rPr lang="en-US" sz="5400" dirty="0">
                <a:ln w="3175" cmpd="sng">
                  <a:solidFill>
                    <a:prstClr val="black"/>
                  </a:solidFill>
                  <a:prstDash val="solid"/>
                </a:ln>
                <a:solidFill>
                  <a:sysClr val="windowText" lastClr="000000"/>
                </a:solidFill>
                <a:effectLst>
                  <a:outerShdw blurRad="50800" dist="38100" dir="10800000" algn="r" rotWithShape="0">
                    <a:prstClr val="black">
                      <a:alpha val="40000"/>
                    </a:prstClr>
                  </a:outerShdw>
                </a:effectLst>
              </a:rPr>
              <a:t>Where to Get Help</a:t>
            </a:r>
          </a:p>
        </p:txBody>
      </p:sp>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90600" y="5562600"/>
            <a:ext cx="7467600" cy="10251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65603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bwMode="auto">
          <a:xfrm>
            <a:off x="747415" y="346610"/>
            <a:ext cx="7149272" cy="896264"/>
          </a:xfrm>
        </p:spPr>
        <p:txBody>
          <a:bodyPr wrap="square" numCol="1" anchorCtr="0" compatLnSpc="1">
            <a:prstTxWarp prst="textNoShape">
              <a:avLst/>
            </a:prstTxWarp>
            <a:normAutofit/>
          </a:bodyPr>
          <a:lstStyle/>
          <a:p>
            <a:pPr eaLnBrk="1" hangingPunct="1">
              <a:defRPr/>
            </a:pPr>
            <a:r>
              <a:rPr lang="en-US" altLang="en-US" b="1" dirty="0" smtClean="0">
                <a:solidFill>
                  <a:schemeClr val="tx1"/>
                </a:solidFill>
                <a:effectLst/>
              </a:rPr>
              <a:t>Understanding the Progression</a:t>
            </a:r>
          </a:p>
        </p:txBody>
      </p:sp>
      <p:sp>
        <p:nvSpPr>
          <p:cNvPr id="10243" name="Line 4"/>
          <p:cNvSpPr>
            <a:spLocks noChangeShapeType="1"/>
          </p:cNvSpPr>
          <p:nvPr/>
        </p:nvSpPr>
        <p:spPr bwMode="auto">
          <a:xfrm>
            <a:off x="2214563" y="1884764"/>
            <a:ext cx="0" cy="288964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sz="1350">
              <a:solidFill>
                <a:prstClr val="black"/>
              </a:solidFill>
            </a:endParaRPr>
          </a:p>
        </p:txBody>
      </p:sp>
      <p:sp>
        <p:nvSpPr>
          <p:cNvPr id="10244" name="Line 5"/>
          <p:cNvSpPr>
            <a:spLocks noChangeShapeType="1"/>
          </p:cNvSpPr>
          <p:nvPr/>
        </p:nvSpPr>
        <p:spPr bwMode="auto">
          <a:xfrm flipV="1">
            <a:off x="2202956" y="3715351"/>
            <a:ext cx="4609505" cy="109894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sz="1350">
              <a:solidFill>
                <a:prstClr val="black"/>
              </a:solidFill>
            </a:endParaRPr>
          </a:p>
        </p:txBody>
      </p:sp>
      <p:sp>
        <p:nvSpPr>
          <p:cNvPr id="10245" name="Line 6"/>
          <p:cNvSpPr>
            <a:spLocks noChangeShapeType="1"/>
          </p:cNvSpPr>
          <p:nvPr/>
        </p:nvSpPr>
        <p:spPr bwMode="auto">
          <a:xfrm>
            <a:off x="2202063" y="1884763"/>
            <a:ext cx="4610398" cy="180379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sz="1350">
              <a:solidFill>
                <a:prstClr val="black"/>
              </a:solidFill>
            </a:endParaRPr>
          </a:p>
        </p:txBody>
      </p:sp>
      <p:sp>
        <p:nvSpPr>
          <p:cNvPr id="10246" name="Line 7"/>
          <p:cNvSpPr>
            <a:spLocks noChangeShapeType="1"/>
          </p:cNvSpPr>
          <p:nvPr/>
        </p:nvSpPr>
        <p:spPr bwMode="auto">
          <a:xfrm>
            <a:off x="3757613" y="2497931"/>
            <a:ext cx="0" cy="188595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sz="1350">
              <a:solidFill>
                <a:prstClr val="black"/>
              </a:solidFill>
            </a:endParaRPr>
          </a:p>
        </p:txBody>
      </p:sp>
      <p:sp>
        <p:nvSpPr>
          <p:cNvPr id="10247" name="Line 8"/>
          <p:cNvSpPr>
            <a:spLocks noChangeShapeType="1"/>
          </p:cNvSpPr>
          <p:nvPr/>
        </p:nvSpPr>
        <p:spPr bwMode="auto">
          <a:xfrm flipH="1">
            <a:off x="5598059" y="3257551"/>
            <a:ext cx="2643" cy="62747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sz="1350">
              <a:solidFill>
                <a:prstClr val="white"/>
              </a:solidFill>
            </a:endParaRPr>
          </a:p>
        </p:txBody>
      </p:sp>
      <p:sp>
        <p:nvSpPr>
          <p:cNvPr id="10248" name="Rectangle 9"/>
          <p:cNvSpPr>
            <a:spLocks noChangeArrowheads="1"/>
          </p:cNvSpPr>
          <p:nvPr/>
        </p:nvSpPr>
        <p:spPr bwMode="auto">
          <a:xfrm rot="-600000">
            <a:off x="2209925" y="4734500"/>
            <a:ext cx="959399" cy="2750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a:solidFill>
                  <a:prstClr val="black"/>
                </a:solidFill>
              </a:rPr>
              <a:t>Abstinence</a:t>
            </a:r>
          </a:p>
        </p:txBody>
      </p:sp>
      <p:sp>
        <p:nvSpPr>
          <p:cNvPr id="10249" name="Rectangle 10"/>
          <p:cNvSpPr>
            <a:spLocks noChangeArrowheads="1"/>
          </p:cNvSpPr>
          <p:nvPr/>
        </p:nvSpPr>
        <p:spPr bwMode="auto">
          <a:xfrm rot="-660000">
            <a:off x="3090708" y="4509472"/>
            <a:ext cx="1215943" cy="2750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a:solidFill>
                  <a:prstClr val="black"/>
                </a:solidFill>
              </a:rPr>
              <a:t>Infrequent use</a:t>
            </a:r>
          </a:p>
        </p:txBody>
      </p:sp>
      <p:sp>
        <p:nvSpPr>
          <p:cNvPr id="10250" name="Rectangle 11"/>
          <p:cNvSpPr>
            <a:spLocks noChangeArrowheads="1"/>
          </p:cNvSpPr>
          <p:nvPr/>
        </p:nvSpPr>
        <p:spPr bwMode="auto">
          <a:xfrm rot="-660000">
            <a:off x="4184062" y="4280871"/>
            <a:ext cx="1005372" cy="2750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a:solidFill>
                  <a:prstClr val="black"/>
                </a:solidFill>
              </a:rPr>
              <a:t>Early abuse</a:t>
            </a:r>
          </a:p>
        </p:txBody>
      </p:sp>
      <p:sp>
        <p:nvSpPr>
          <p:cNvPr id="10251" name="Rectangle 12"/>
          <p:cNvSpPr>
            <a:spLocks noChangeArrowheads="1"/>
          </p:cNvSpPr>
          <p:nvPr/>
        </p:nvSpPr>
        <p:spPr bwMode="auto">
          <a:xfrm rot="-780000">
            <a:off x="5158819" y="4104659"/>
            <a:ext cx="597120" cy="2750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a:solidFill>
                  <a:prstClr val="black"/>
                </a:solidFill>
              </a:rPr>
              <a:t>Abuse</a:t>
            </a:r>
          </a:p>
        </p:txBody>
      </p:sp>
      <p:sp>
        <p:nvSpPr>
          <p:cNvPr id="10252" name="Rectangle 13"/>
          <p:cNvSpPr>
            <a:spLocks noChangeArrowheads="1"/>
          </p:cNvSpPr>
          <p:nvPr/>
        </p:nvSpPr>
        <p:spPr bwMode="auto">
          <a:xfrm rot="-720000">
            <a:off x="5746316" y="3880822"/>
            <a:ext cx="1065197" cy="2750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dirty="0">
                <a:solidFill>
                  <a:prstClr val="black"/>
                </a:solidFill>
              </a:rPr>
              <a:t>Dependence</a:t>
            </a:r>
          </a:p>
        </p:txBody>
      </p:sp>
      <p:sp>
        <p:nvSpPr>
          <p:cNvPr id="7181" name="Rectangle 14"/>
          <p:cNvSpPr>
            <a:spLocks noChangeArrowheads="1"/>
          </p:cNvSpPr>
          <p:nvPr/>
        </p:nvSpPr>
        <p:spPr bwMode="auto">
          <a:xfrm>
            <a:off x="5500379" y="3450471"/>
            <a:ext cx="2117343" cy="344326"/>
          </a:xfrm>
          <a:prstGeom prst="rect">
            <a:avLst/>
          </a:prstGeom>
          <a:solidFill>
            <a:srgbClr val="F7FCB2"/>
          </a:solidFill>
          <a:ln>
            <a:noFill/>
          </a:ln>
        </p:spPr>
        <p:txBody>
          <a:bodyPr wrap="none" lIns="67866" tIns="33338" rIns="67866" bIns="33338">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defRPr/>
            </a:pPr>
            <a:r>
              <a:rPr lang="en-US" altLang="en-US" sz="1800" b="1" dirty="0">
                <a:solidFill>
                  <a:prstClr val="black"/>
                </a:solidFill>
                <a:latin typeface="Garamond" pitchFamily="18" charset="0"/>
              </a:rPr>
              <a:t>Intensive Treatment</a:t>
            </a:r>
            <a:endParaRPr lang="en-US" altLang="en-US" sz="1050" b="1" dirty="0">
              <a:solidFill>
                <a:prstClr val="black"/>
              </a:solidFill>
              <a:latin typeface="Garamond" pitchFamily="18" charset="0"/>
            </a:endParaRPr>
          </a:p>
        </p:txBody>
      </p:sp>
      <p:sp>
        <p:nvSpPr>
          <p:cNvPr id="10254" name="Rectangle 15"/>
          <p:cNvSpPr>
            <a:spLocks noChangeArrowheads="1"/>
          </p:cNvSpPr>
          <p:nvPr/>
        </p:nvSpPr>
        <p:spPr bwMode="auto">
          <a:xfrm rot="-660000">
            <a:off x="3643371" y="4554618"/>
            <a:ext cx="1927804" cy="34432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solidFill>
                  <a:prstClr val="black"/>
                </a:solidFill>
              </a:rPr>
              <a:t>Drug Involvement</a:t>
            </a:r>
          </a:p>
        </p:txBody>
      </p:sp>
      <p:sp>
        <p:nvSpPr>
          <p:cNvPr id="7183" name="Text Box 16"/>
          <p:cNvSpPr txBox="1">
            <a:spLocks noChangeArrowheads="1"/>
          </p:cNvSpPr>
          <p:nvPr/>
        </p:nvSpPr>
        <p:spPr bwMode="auto">
          <a:xfrm>
            <a:off x="3961221" y="2223536"/>
            <a:ext cx="1496158" cy="1592744"/>
          </a:xfrm>
          <a:prstGeom prst="rect">
            <a:avLst/>
          </a:prstGeom>
          <a:solidFill>
            <a:srgbClr val="F7FCB2"/>
          </a:solidFill>
          <a:ln>
            <a:noFill/>
          </a:ln>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defRPr/>
            </a:pPr>
            <a:r>
              <a:rPr lang="en-US" altLang="en-US" sz="1500" b="1" dirty="0">
                <a:solidFill>
                  <a:prstClr val="black"/>
                </a:solidFill>
                <a:latin typeface="Garamond" pitchFamily="18" charset="0"/>
              </a:rPr>
              <a:t>Brief intervention:</a:t>
            </a:r>
          </a:p>
          <a:p>
            <a:pPr>
              <a:spcBef>
                <a:spcPct val="0"/>
              </a:spcBef>
              <a:buFontTx/>
              <a:buNone/>
              <a:defRPr/>
            </a:pPr>
            <a:r>
              <a:rPr lang="en-US" altLang="en-US" sz="1350" b="1" dirty="0">
                <a:solidFill>
                  <a:prstClr val="black"/>
                </a:solidFill>
                <a:latin typeface="Garamond" pitchFamily="18" charset="0"/>
              </a:rPr>
              <a:t>Schools, courts, pediatric clinics, emergency rooms, mental health clinics</a:t>
            </a:r>
            <a:r>
              <a:rPr lang="en-US" altLang="en-US" sz="1200" b="1" dirty="0">
                <a:solidFill>
                  <a:prstClr val="black"/>
                </a:solidFill>
                <a:latin typeface="Garamond" pitchFamily="18" charset="0"/>
              </a:rPr>
              <a:t>  </a:t>
            </a:r>
          </a:p>
        </p:txBody>
      </p:sp>
      <p:sp>
        <p:nvSpPr>
          <p:cNvPr id="10256" name="Rectangle 17"/>
          <p:cNvSpPr>
            <a:spLocks noChangeArrowheads="1"/>
          </p:cNvSpPr>
          <p:nvPr/>
        </p:nvSpPr>
        <p:spPr bwMode="auto">
          <a:xfrm>
            <a:off x="3185920" y="6457950"/>
            <a:ext cx="5774578"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69056" tIns="34529" rIns="69056" bIns="34529"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dirty="0">
                <a:solidFill>
                  <a:srgbClr val="464646"/>
                </a:solidFill>
              </a:rPr>
              <a:t>Adapted from </a:t>
            </a:r>
            <a:r>
              <a:rPr lang="en-US" altLang="en-US" sz="1350" b="1" u="sng" dirty="0">
                <a:solidFill>
                  <a:srgbClr val="464646"/>
                </a:solidFill>
              </a:rPr>
              <a:t>Broadening the Base of Alcohol Treatment</a:t>
            </a:r>
            <a:r>
              <a:rPr lang="en-US" altLang="en-US" sz="1350" b="1" dirty="0">
                <a:solidFill>
                  <a:srgbClr val="464646"/>
                </a:solidFill>
              </a:rPr>
              <a:t> (IOM)</a:t>
            </a:r>
            <a:r>
              <a:rPr lang="en-US" altLang="en-US" sz="1350" b="1" dirty="0">
                <a:solidFill>
                  <a:prstClr val="white"/>
                </a:solidFill>
              </a:rPr>
              <a:t/>
            </a:r>
            <a:br>
              <a:rPr lang="en-US" altLang="en-US" sz="1350" b="1" dirty="0">
                <a:solidFill>
                  <a:prstClr val="white"/>
                </a:solidFill>
              </a:rPr>
            </a:br>
            <a:endParaRPr lang="en-US" altLang="en-US" sz="1350" b="1" dirty="0">
              <a:solidFill>
                <a:prstClr val="white"/>
              </a:solidFill>
            </a:endParaRPr>
          </a:p>
        </p:txBody>
      </p:sp>
      <p:sp>
        <p:nvSpPr>
          <p:cNvPr id="10257" name="AutoShape 17"/>
          <p:cNvSpPr>
            <a:spLocks noChangeArrowheads="1"/>
          </p:cNvSpPr>
          <p:nvPr/>
        </p:nvSpPr>
        <p:spPr bwMode="auto">
          <a:xfrm>
            <a:off x="5915026" y="2133599"/>
            <a:ext cx="1247774" cy="678063"/>
          </a:xfrm>
          <a:prstGeom prst="wedgeRoundRectCallout">
            <a:avLst>
              <a:gd name="adj1" fmla="val -46741"/>
              <a:gd name="adj2" fmla="val 110981"/>
              <a:gd name="adj3" fmla="val 16667"/>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solidFill>
                <a:prstClr val="black"/>
              </a:solidFill>
            </a:endParaRPr>
          </a:p>
        </p:txBody>
      </p:sp>
      <p:sp>
        <p:nvSpPr>
          <p:cNvPr id="10258" name="Text Box 18"/>
          <p:cNvSpPr txBox="1">
            <a:spLocks noChangeArrowheads="1"/>
          </p:cNvSpPr>
          <p:nvPr/>
        </p:nvSpPr>
        <p:spPr bwMode="auto">
          <a:xfrm>
            <a:off x="5915026" y="2239135"/>
            <a:ext cx="1244946" cy="415498"/>
          </a:xfrm>
          <a:prstGeom prst="rect">
            <a:avLst/>
          </a:prstGeom>
          <a:solidFill>
            <a:srgbClr val="F7FCB2"/>
          </a:solidFill>
          <a:ln>
            <a:noFill/>
          </a:ln>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altLang="en-US" sz="1050" b="1" dirty="0">
                <a:solidFill>
                  <a:prstClr val="black"/>
                </a:solidFill>
                <a:latin typeface="Tahoma" pitchFamily="34" charset="0"/>
              </a:rPr>
              <a:t>Brief </a:t>
            </a:r>
            <a:r>
              <a:rPr lang="en-US" altLang="en-US" sz="1050" b="1" dirty="0" smtClean="0">
                <a:solidFill>
                  <a:prstClr val="black"/>
                </a:solidFill>
                <a:latin typeface="Tahoma" pitchFamily="34" charset="0"/>
              </a:rPr>
              <a:t>Interventions</a:t>
            </a:r>
            <a:endParaRPr lang="en-US" altLang="en-US" sz="1050" b="1" dirty="0">
              <a:solidFill>
                <a:prstClr val="black"/>
              </a:solidFill>
              <a:latin typeface="Tahoma"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31378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2244923" y="-36513"/>
            <a:ext cx="4629150" cy="11430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457200" eaLnBrk="0" fontAlgn="base" hangingPunct="0">
              <a:spcBef>
                <a:spcPct val="0"/>
              </a:spcBef>
              <a:spcAft>
                <a:spcPct val="0"/>
              </a:spcAft>
            </a:pPr>
            <a:endParaRPr lang="en-US" altLang="en-US" sz="3600" b="1">
              <a:solidFill>
                <a:prstClr val="black"/>
              </a:solidFill>
            </a:endParaRPr>
          </a:p>
        </p:txBody>
      </p:sp>
      <p:sp>
        <p:nvSpPr>
          <p:cNvPr id="15363" name="Rectangle 8"/>
          <p:cNvSpPr>
            <a:spLocks noChangeArrowheads="1"/>
          </p:cNvSpPr>
          <p:nvPr/>
        </p:nvSpPr>
        <p:spPr bwMode="auto">
          <a:xfrm>
            <a:off x="2629883" y="2441588"/>
            <a:ext cx="1933700" cy="7386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defTabSz="457200" eaLnBrk="0" fontAlgn="base" hangingPunct="0">
              <a:spcBef>
                <a:spcPct val="0"/>
              </a:spcBef>
              <a:spcAft>
                <a:spcPct val="0"/>
              </a:spcAft>
            </a:pPr>
            <a:r>
              <a:rPr lang="en-US" altLang="en-US" sz="2400" b="1" dirty="0" err="1">
                <a:solidFill>
                  <a:prstClr val="black"/>
                </a:solidFill>
              </a:rPr>
              <a:t>shrooms</a:t>
            </a:r>
            <a:r>
              <a:rPr lang="en-US" altLang="en-US" sz="2400" b="1" dirty="0">
                <a:solidFill>
                  <a:prstClr val="black"/>
                </a:solidFill>
              </a:rPr>
              <a:t>,</a:t>
            </a:r>
            <a:br>
              <a:rPr lang="en-US" altLang="en-US" sz="2400" b="1" dirty="0">
                <a:solidFill>
                  <a:prstClr val="black"/>
                </a:solidFill>
              </a:rPr>
            </a:br>
            <a:r>
              <a:rPr lang="en-US" altLang="en-US" sz="2400" b="1" dirty="0">
                <a:solidFill>
                  <a:prstClr val="black"/>
                </a:solidFill>
              </a:rPr>
              <a:t>Ecstasy</a:t>
            </a:r>
          </a:p>
        </p:txBody>
      </p:sp>
      <p:sp>
        <p:nvSpPr>
          <p:cNvPr id="15364" name="AutoShape 9" descr="substance_shrooms"/>
          <p:cNvSpPr>
            <a:spLocks noChangeArrowheads="1"/>
          </p:cNvSpPr>
          <p:nvPr/>
        </p:nvSpPr>
        <p:spPr bwMode="auto">
          <a:xfrm>
            <a:off x="4989695" y="2438400"/>
            <a:ext cx="1781939" cy="838198"/>
          </a:xfrm>
          <a:prstGeom prst="roundRect">
            <a:avLst>
              <a:gd name="adj" fmla="val 16667"/>
            </a:avLst>
          </a:prstGeom>
          <a:blipFill dpi="0" rotWithShape="0">
            <a:blip r:embed="rId3"/>
            <a:srcRect/>
            <a:stretch>
              <a:fillRect/>
            </a:stretch>
          </a:blip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0" tIns="0" rIns="0" bIns="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457200" eaLnBrk="0" fontAlgn="base" hangingPunct="0">
              <a:spcBef>
                <a:spcPct val="0"/>
              </a:spcBef>
              <a:spcAft>
                <a:spcPct val="0"/>
              </a:spcAft>
            </a:pPr>
            <a:endParaRPr lang="en-US" altLang="en-US">
              <a:solidFill>
                <a:prstClr val="black"/>
              </a:solidFill>
            </a:endParaRPr>
          </a:p>
        </p:txBody>
      </p:sp>
      <p:sp>
        <p:nvSpPr>
          <p:cNvPr id="15365" name="Rectangle 10"/>
          <p:cNvSpPr>
            <a:spLocks noChangeArrowheads="1"/>
          </p:cNvSpPr>
          <p:nvPr/>
        </p:nvSpPr>
        <p:spPr bwMode="auto">
          <a:xfrm>
            <a:off x="4522791" y="1734439"/>
            <a:ext cx="997068"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defTabSz="457200" eaLnBrk="0" fontAlgn="base" hangingPunct="0">
              <a:spcBef>
                <a:spcPct val="0"/>
              </a:spcBef>
              <a:spcAft>
                <a:spcPct val="0"/>
              </a:spcAft>
            </a:pPr>
            <a:r>
              <a:rPr lang="en-US" altLang="en-US" sz="2400" b="1" dirty="0">
                <a:solidFill>
                  <a:prstClr val="black"/>
                </a:solidFill>
              </a:rPr>
              <a:t>cocaine</a:t>
            </a:r>
            <a:endParaRPr lang="en-US" altLang="en-US" sz="1600" b="1" dirty="0">
              <a:solidFill>
                <a:prstClr val="black"/>
              </a:solidFill>
            </a:endParaRPr>
          </a:p>
        </p:txBody>
      </p:sp>
      <p:sp>
        <p:nvSpPr>
          <p:cNvPr id="15366" name="AutoShape 11" descr="substance_cocaine"/>
          <p:cNvSpPr>
            <a:spLocks noChangeArrowheads="1"/>
          </p:cNvSpPr>
          <p:nvPr/>
        </p:nvSpPr>
        <p:spPr bwMode="auto">
          <a:xfrm>
            <a:off x="5702556" y="1528151"/>
            <a:ext cx="1757357" cy="781907"/>
          </a:xfrm>
          <a:prstGeom prst="roundRect">
            <a:avLst>
              <a:gd name="adj" fmla="val 16667"/>
            </a:avLst>
          </a:prstGeom>
          <a:blipFill dpi="0" rotWithShape="0">
            <a:blip r:embed="rId4"/>
            <a:srcRect/>
            <a:stretch>
              <a:fillRect/>
            </a:stretch>
          </a:blip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0" tIns="0" rIns="0" bIns="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457200" eaLnBrk="0" fontAlgn="base" hangingPunct="0">
              <a:spcBef>
                <a:spcPct val="0"/>
              </a:spcBef>
              <a:spcAft>
                <a:spcPct val="0"/>
              </a:spcAft>
            </a:pPr>
            <a:endParaRPr lang="en-US" altLang="en-US">
              <a:solidFill>
                <a:prstClr val="black"/>
              </a:solidFill>
            </a:endParaRPr>
          </a:p>
        </p:txBody>
      </p:sp>
      <p:sp>
        <p:nvSpPr>
          <p:cNvPr id="15367" name="Rectangle 12"/>
          <p:cNvSpPr>
            <a:spLocks noChangeArrowheads="1"/>
          </p:cNvSpPr>
          <p:nvPr/>
        </p:nvSpPr>
        <p:spPr bwMode="auto">
          <a:xfrm>
            <a:off x="3869103" y="476566"/>
            <a:ext cx="2778924" cy="6155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defTabSz="457200" eaLnBrk="0" fontAlgn="base" hangingPunct="0">
              <a:spcBef>
                <a:spcPct val="0"/>
              </a:spcBef>
              <a:spcAft>
                <a:spcPct val="0"/>
              </a:spcAft>
            </a:pPr>
            <a:r>
              <a:rPr lang="en-US" altLang="en-US" sz="2000" b="1" dirty="0">
                <a:solidFill>
                  <a:prstClr val="black"/>
                </a:solidFill>
              </a:rPr>
              <a:t>heroin,</a:t>
            </a:r>
            <a:br>
              <a:rPr lang="en-US" altLang="en-US" sz="2000" b="1" dirty="0">
                <a:solidFill>
                  <a:prstClr val="black"/>
                </a:solidFill>
              </a:rPr>
            </a:br>
            <a:r>
              <a:rPr lang="en-US" altLang="en-US" sz="2000" b="1" dirty="0">
                <a:solidFill>
                  <a:prstClr val="black"/>
                </a:solidFill>
              </a:rPr>
              <a:t>meth, crack</a:t>
            </a:r>
          </a:p>
        </p:txBody>
      </p:sp>
      <p:sp>
        <p:nvSpPr>
          <p:cNvPr id="15368" name="AutoShape 13" descr="substance_heroin"/>
          <p:cNvSpPr>
            <a:spLocks noChangeArrowheads="1"/>
          </p:cNvSpPr>
          <p:nvPr/>
        </p:nvSpPr>
        <p:spPr bwMode="auto">
          <a:xfrm>
            <a:off x="6765150" y="219291"/>
            <a:ext cx="1690175" cy="1172825"/>
          </a:xfrm>
          <a:prstGeom prst="roundRect">
            <a:avLst>
              <a:gd name="adj" fmla="val 16667"/>
            </a:avLst>
          </a:prstGeom>
          <a:blipFill dpi="0" rotWithShape="0">
            <a:blip r:embed="rId5"/>
            <a:srcRect/>
            <a:stretch>
              <a:fillRect/>
            </a:stretch>
          </a:blip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0" tIns="0" rIns="0" bIns="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457200" eaLnBrk="0" fontAlgn="base" hangingPunct="0">
              <a:spcBef>
                <a:spcPct val="0"/>
              </a:spcBef>
              <a:spcAft>
                <a:spcPct val="0"/>
              </a:spcAft>
            </a:pPr>
            <a:endParaRPr lang="en-US" altLang="en-US" sz="2400">
              <a:solidFill>
                <a:prstClr val="black"/>
              </a:solidFill>
            </a:endParaRPr>
          </a:p>
        </p:txBody>
      </p:sp>
      <p:sp>
        <p:nvSpPr>
          <p:cNvPr id="15369" name="Rectangle 14"/>
          <p:cNvSpPr>
            <a:spLocks noChangeArrowheads="1"/>
          </p:cNvSpPr>
          <p:nvPr/>
        </p:nvSpPr>
        <p:spPr bwMode="auto">
          <a:xfrm>
            <a:off x="164143" y="5619993"/>
            <a:ext cx="2152651" cy="7386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defTabSz="457200" eaLnBrk="0" fontAlgn="base" hangingPunct="0">
              <a:spcBef>
                <a:spcPct val="0"/>
              </a:spcBef>
              <a:spcAft>
                <a:spcPct val="0"/>
              </a:spcAft>
            </a:pPr>
            <a:r>
              <a:rPr lang="en-US" altLang="en-US" sz="2400" b="1" dirty="0">
                <a:solidFill>
                  <a:prstClr val="black"/>
                </a:solidFill>
              </a:rPr>
              <a:t>cigarettes, beer/wine </a:t>
            </a:r>
          </a:p>
        </p:txBody>
      </p:sp>
      <p:sp>
        <p:nvSpPr>
          <p:cNvPr id="8202" name="Rectangle 16"/>
          <p:cNvSpPr>
            <a:spLocks noChangeArrowheads="1"/>
          </p:cNvSpPr>
          <p:nvPr/>
        </p:nvSpPr>
        <p:spPr bwMode="auto">
          <a:xfrm>
            <a:off x="1131876" y="3581400"/>
            <a:ext cx="2996013" cy="6155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defTabSz="457200" eaLnBrk="0" fontAlgn="base" hangingPunct="0">
              <a:spcBef>
                <a:spcPct val="0"/>
              </a:spcBef>
              <a:spcAft>
                <a:spcPct val="0"/>
              </a:spcAft>
            </a:pPr>
            <a:r>
              <a:rPr lang="en-US" altLang="en-US" sz="2000" b="1" dirty="0">
                <a:solidFill>
                  <a:srgbClr val="6076B4"/>
                </a:solidFill>
              </a:rPr>
              <a:t>Prescription/over-the-counter drugs (Rx/OTC)</a:t>
            </a:r>
          </a:p>
        </p:txBody>
      </p:sp>
      <p:sp>
        <p:nvSpPr>
          <p:cNvPr id="8203" name="AutoShape 17" descr="substance_Rx"/>
          <p:cNvSpPr>
            <a:spLocks noChangeArrowheads="1"/>
          </p:cNvSpPr>
          <p:nvPr/>
        </p:nvSpPr>
        <p:spPr bwMode="auto">
          <a:xfrm>
            <a:off x="4393035" y="3395250"/>
            <a:ext cx="1626765" cy="871950"/>
          </a:xfrm>
          <a:prstGeom prst="roundRect">
            <a:avLst>
              <a:gd name="adj" fmla="val 16667"/>
            </a:avLst>
          </a:prstGeom>
          <a:blipFill dpi="0" rotWithShape="0">
            <a:blip r:embed="rId6"/>
            <a:srcRect/>
            <a:stretch>
              <a:fillRect/>
            </a:stretch>
          </a:blip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0" tIns="0" rIns="0" bIns="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457200" eaLnBrk="0" fontAlgn="base" hangingPunct="0">
              <a:spcBef>
                <a:spcPct val="0"/>
              </a:spcBef>
              <a:spcAft>
                <a:spcPct val="0"/>
              </a:spcAft>
            </a:pPr>
            <a:endParaRPr lang="en-US" altLang="en-US">
              <a:solidFill>
                <a:srgbClr val="6076B4"/>
              </a:solidFill>
            </a:endParaRPr>
          </a:p>
        </p:txBody>
      </p:sp>
      <p:grpSp>
        <p:nvGrpSpPr>
          <p:cNvPr id="15372" name="Group 23"/>
          <p:cNvGrpSpPr>
            <a:grpSpLocks/>
          </p:cNvGrpSpPr>
          <p:nvPr/>
        </p:nvGrpSpPr>
        <p:grpSpPr bwMode="auto">
          <a:xfrm>
            <a:off x="3425593" y="4419600"/>
            <a:ext cx="1679807" cy="1219200"/>
            <a:chOff x="3962399" y="4495799"/>
            <a:chExt cx="1278082" cy="685801"/>
          </a:xfrm>
        </p:grpSpPr>
        <p:pic>
          <p:nvPicPr>
            <p:cNvPr id="15379" name="Picture 19" descr="liquor"/>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62399" y="4495799"/>
              <a:ext cx="619074" cy="685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80" name="Picture 20" descr="marijuana"/>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1999" y="4495800"/>
              <a:ext cx="668482" cy="685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15373" name="Rectangle 21"/>
          <p:cNvSpPr>
            <a:spLocks noChangeArrowheads="1"/>
          </p:cNvSpPr>
          <p:nvPr/>
        </p:nvSpPr>
        <p:spPr bwMode="auto">
          <a:xfrm>
            <a:off x="1453643" y="4624209"/>
            <a:ext cx="1726302" cy="61555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defTabSz="457200" eaLnBrk="0" fontAlgn="base" hangingPunct="0">
              <a:spcBef>
                <a:spcPct val="0"/>
              </a:spcBef>
              <a:spcAft>
                <a:spcPct val="0"/>
              </a:spcAft>
            </a:pPr>
            <a:r>
              <a:rPr lang="en-US" altLang="en-US" sz="2000" b="1" dirty="0">
                <a:solidFill>
                  <a:prstClr val="black"/>
                </a:solidFill>
              </a:rPr>
              <a:t>liquor, marijuana </a:t>
            </a:r>
          </a:p>
        </p:txBody>
      </p:sp>
      <p:grpSp>
        <p:nvGrpSpPr>
          <p:cNvPr id="15374" name="Group 22"/>
          <p:cNvGrpSpPr>
            <a:grpSpLocks/>
          </p:cNvGrpSpPr>
          <p:nvPr/>
        </p:nvGrpSpPr>
        <p:grpSpPr bwMode="auto">
          <a:xfrm>
            <a:off x="2433372" y="5638800"/>
            <a:ext cx="1200150" cy="867961"/>
            <a:chOff x="3124200" y="5257800"/>
            <a:chExt cx="2377440" cy="685800"/>
          </a:xfrm>
        </p:grpSpPr>
        <p:pic>
          <p:nvPicPr>
            <p:cNvPr id="15377" name="Picture 22" descr="beer"/>
            <p:cNvPicPr preferRelativeResize="0">
              <a:picLocks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53000" y="5257800"/>
              <a:ext cx="548640" cy="685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78" name="Picture 23" descr="Cigarettes"/>
            <p:cNvPicPr preferRelativeResize="0">
              <a:picLocks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24200" y="5257800"/>
              <a:ext cx="1828800" cy="685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23569" name="Title 18"/>
          <p:cNvSpPr>
            <a:spLocks noGrp="1"/>
          </p:cNvSpPr>
          <p:nvPr>
            <p:ph type="title"/>
          </p:nvPr>
        </p:nvSpPr>
        <p:spPr>
          <a:xfrm>
            <a:off x="-94726" y="347536"/>
            <a:ext cx="3928939" cy="758952"/>
          </a:xfrm>
          <a:extLst/>
        </p:spPr>
        <p:txBody>
          <a:bodyPr>
            <a:normAutofit fontScale="90000"/>
          </a:bodyPr>
          <a:lstStyle/>
          <a:p>
            <a:pPr>
              <a:defRPr/>
            </a:pPr>
            <a:r>
              <a:rPr lang="en-US" altLang="en-US" dirty="0" smtClean="0">
                <a:solidFill>
                  <a:schemeClr val="tx1"/>
                </a:solidFill>
              </a:rPr>
              <a:t>Rx New Step </a:t>
            </a:r>
            <a:br>
              <a:rPr lang="en-US" altLang="en-US" dirty="0" smtClean="0">
                <a:solidFill>
                  <a:schemeClr val="tx1"/>
                </a:solidFill>
              </a:rPr>
            </a:br>
            <a:r>
              <a:rPr lang="en-US" altLang="en-US" dirty="0" smtClean="0">
                <a:solidFill>
                  <a:schemeClr val="tx1"/>
                </a:solidFill>
              </a:rPr>
              <a:t>in Drug Ladder</a:t>
            </a:r>
          </a:p>
        </p:txBody>
      </p:sp>
      <p:sp>
        <p:nvSpPr>
          <p:cNvPr id="2" name="TextBox 1"/>
          <p:cNvSpPr txBox="1"/>
          <p:nvPr/>
        </p:nvSpPr>
        <p:spPr>
          <a:xfrm>
            <a:off x="5691054" y="4808614"/>
            <a:ext cx="315156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457200"/>
            <a:r>
              <a:rPr lang="en-US" sz="2400" dirty="0">
                <a:solidFill>
                  <a:prstClr val="black"/>
                </a:solidFill>
              </a:rPr>
              <a:t>AVERAGE AGE OF FIRST USE IS </a:t>
            </a:r>
          </a:p>
          <a:p>
            <a:pPr algn="ctr" defTabSz="457200"/>
            <a:r>
              <a:rPr lang="en-US" sz="2400" dirty="0">
                <a:solidFill>
                  <a:prstClr val="black"/>
                </a:solidFill>
              </a:rPr>
              <a:t>11-13 YEARS OLD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54636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srcRect/>
          <a:stretch>
            <a:fillRect/>
          </a:stretch>
        </p:blipFill>
        <p:spPr bwMode="auto">
          <a:xfrm>
            <a:off x="6096000" y="331387"/>
            <a:ext cx="2560142" cy="3021012"/>
          </a:xfrm>
          <a:prstGeom prst="rect">
            <a:avLst/>
          </a:prstGeom>
          <a:noFill/>
          <a:ln w="9525">
            <a:noFill/>
            <a:miter lim="800000"/>
            <a:headEnd/>
            <a:tailEnd/>
          </a:ln>
        </p:spPr>
      </p:pic>
      <p:pic>
        <p:nvPicPr>
          <p:cNvPr id="57346" name="Picture 3"/>
          <p:cNvPicPr>
            <a:picLocks noChangeAspect="1" noChangeArrowheads="1"/>
          </p:cNvPicPr>
          <p:nvPr/>
        </p:nvPicPr>
        <p:blipFill>
          <a:blip r:embed="rId3"/>
          <a:srcRect/>
          <a:stretch>
            <a:fillRect/>
          </a:stretch>
        </p:blipFill>
        <p:spPr bwMode="auto">
          <a:xfrm>
            <a:off x="6603207" y="3429000"/>
            <a:ext cx="2052935" cy="2740025"/>
          </a:xfrm>
          <a:prstGeom prst="rect">
            <a:avLst/>
          </a:prstGeom>
          <a:noFill/>
          <a:ln w="9525">
            <a:noFill/>
            <a:miter lim="800000"/>
            <a:headEnd/>
            <a:tailEnd/>
          </a:ln>
        </p:spPr>
      </p:pic>
      <p:sp>
        <p:nvSpPr>
          <p:cNvPr id="5" name="Rectangle 4"/>
          <p:cNvSpPr/>
          <p:nvPr/>
        </p:nvSpPr>
        <p:spPr>
          <a:xfrm>
            <a:off x="1447800" y="360363"/>
            <a:ext cx="3124200" cy="59093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 typeface="Arial" panose="020B0604020202020204" pitchFamily="34" charset="0"/>
              <a:buChar char="•"/>
              <a:defRPr/>
            </a:pPr>
            <a:r>
              <a:rPr lang="en-US" sz="2000" b="1" dirty="0">
                <a:solidFill>
                  <a:prstClr val="black"/>
                </a:solidFill>
              </a:rPr>
              <a:t>A highly concentrated version of THC known as Butane Hash Oil, Dabs, or Wax is made using highly explosive butane. </a:t>
            </a:r>
          </a:p>
          <a:p>
            <a:pPr>
              <a:defRPr/>
            </a:pPr>
            <a:endParaRPr lang="en-US" sz="2000" b="1" dirty="0">
              <a:solidFill>
                <a:prstClr val="black"/>
              </a:solidFill>
            </a:endParaRPr>
          </a:p>
          <a:p>
            <a:pPr marL="342900" indent="-342900">
              <a:buFont typeface="Arial" panose="020B0604020202020204" pitchFamily="34" charset="0"/>
              <a:buChar char="•"/>
              <a:defRPr/>
            </a:pPr>
            <a:r>
              <a:rPr lang="en-US" sz="2000" b="1" dirty="0">
                <a:solidFill>
                  <a:prstClr val="black"/>
                </a:solidFill>
              </a:rPr>
              <a:t>Extremely potent; 1-2 drops of oil can equal the amount of 1 joint.</a:t>
            </a:r>
          </a:p>
          <a:p>
            <a:pPr>
              <a:defRPr/>
            </a:pPr>
            <a:endParaRPr lang="en-US" sz="2000" b="1" dirty="0">
              <a:solidFill>
                <a:prstClr val="black"/>
              </a:solidFill>
            </a:endParaRPr>
          </a:p>
          <a:p>
            <a:pPr marL="342900" indent="-342900">
              <a:buFont typeface="Arial" panose="020B0604020202020204" pitchFamily="34" charset="0"/>
              <a:buChar char="•"/>
              <a:defRPr/>
            </a:pPr>
            <a:r>
              <a:rPr lang="en-US" sz="2000" b="1" dirty="0">
                <a:solidFill>
                  <a:prstClr val="black"/>
                </a:solidFill>
              </a:rPr>
              <a:t>Oil is then put into a Vaporizer, E-cigarette/g-pen, or food.</a:t>
            </a:r>
          </a:p>
          <a:p>
            <a:pPr>
              <a:defRPr/>
            </a:pPr>
            <a:endParaRPr lang="en-US" b="1" dirty="0">
              <a:solidFill>
                <a:prstClr val="white"/>
              </a:solidFill>
            </a:endParaRPr>
          </a:p>
        </p:txBody>
      </p:sp>
      <p:sp>
        <p:nvSpPr>
          <p:cNvPr id="57348" name="TextBox 5"/>
          <p:cNvSpPr txBox="1">
            <a:spLocks noChangeArrowheads="1"/>
          </p:cNvSpPr>
          <p:nvPr/>
        </p:nvSpPr>
        <p:spPr bwMode="auto">
          <a:xfrm>
            <a:off x="457200" y="762000"/>
            <a:ext cx="645522" cy="4154487"/>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r>
              <a:rPr lang="en-US" sz="6600" u="sng" dirty="0">
                <a:solidFill>
                  <a:prstClr val="black"/>
                </a:solidFill>
                <a:latin typeface="Arial Black" pitchFamily="34" charset="0"/>
              </a:rPr>
              <a:t>DABS</a:t>
            </a:r>
          </a:p>
        </p:txBody>
      </p:sp>
      <p:pic>
        <p:nvPicPr>
          <p:cNvPr id="6" name="Picture 2" descr="Image result for thc oil"/>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76800" y="3505200"/>
            <a:ext cx="1447800" cy="215561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5405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669" b="50379"/>
          <a:stretch/>
        </p:blipFill>
        <p:spPr>
          <a:xfrm>
            <a:off x="1313628" y="228600"/>
            <a:ext cx="7577774" cy="6089542"/>
          </a:xfrm>
          <a:prstGeom prst="rect">
            <a:avLst/>
          </a:prstGeom>
        </p:spPr>
      </p:pic>
      <p:sp>
        <p:nvSpPr>
          <p:cNvPr id="3" name="TextBox 2"/>
          <p:cNvSpPr txBox="1"/>
          <p:nvPr/>
        </p:nvSpPr>
        <p:spPr>
          <a:xfrm>
            <a:off x="381000" y="609600"/>
            <a:ext cx="932628" cy="5638800"/>
          </a:xfrm>
          <a:prstGeom prst="rect">
            <a:avLst/>
          </a:prstGeom>
          <a:noFill/>
        </p:spPr>
        <p:txBody>
          <a:bodyPr vert="wordArtVert" wrap="square" rtlCol="0">
            <a:spAutoFit/>
          </a:bodyPr>
          <a:lstStyle/>
          <a:p>
            <a:r>
              <a:rPr lang="en-US" sz="4400" b="1" dirty="0">
                <a:solidFill>
                  <a:prstClr val="black"/>
                </a:solidFill>
              </a:rPr>
              <a:t>Potency</a:t>
            </a:r>
          </a:p>
        </p:txBody>
      </p:sp>
      <p:sp>
        <p:nvSpPr>
          <p:cNvPr id="4" name="TextBox 3"/>
          <p:cNvSpPr txBox="1"/>
          <p:nvPr/>
        </p:nvSpPr>
        <p:spPr>
          <a:xfrm>
            <a:off x="3650807" y="6318142"/>
            <a:ext cx="5240595" cy="369332"/>
          </a:xfrm>
          <a:prstGeom prst="rect">
            <a:avLst/>
          </a:prstGeom>
          <a:noFill/>
        </p:spPr>
        <p:txBody>
          <a:bodyPr wrap="square" rtlCol="0">
            <a:spAutoFit/>
          </a:bodyPr>
          <a:lstStyle/>
          <a:p>
            <a:r>
              <a:rPr lang="en-US" dirty="0">
                <a:solidFill>
                  <a:prstClr val="black"/>
                </a:solidFill>
              </a:rPr>
              <a:t>DEA Marijuana Prevention Report 2017</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0479543"/>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741" y="152400"/>
            <a:ext cx="6172200" cy="796925"/>
          </a:xfrm>
        </p:spPr>
        <p:txBody>
          <a:bodyPr rtlCol="0">
            <a:noAutofit/>
          </a:bodyPr>
          <a:lstStyle/>
          <a:p>
            <a:pPr algn="ctr" fontAlgn="auto">
              <a:lnSpc>
                <a:spcPct val="90000"/>
              </a:lnSpc>
              <a:spcAft>
                <a:spcPts val="0"/>
              </a:spcAft>
              <a:defRPr/>
            </a:pPr>
            <a:r>
              <a:rPr lang="en-US" altLang="en-US" sz="2800" dirty="0">
                <a:solidFill>
                  <a:schemeClr val="tx1">
                    <a:lumMod val="85000"/>
                    <a:lumOff val="15000"/>
                  </a:schemeClr>
                </a:solidFill>
                <a:ea typeface="ＭＳ Ｐゴシック" pitchFamily="-111" charset="-128"/>
                <a:cs typeface="Arial" charset="0"/>
              </a:rPr>
              <a:t>Examples of frequently abused </a:t>
            </a:r>
            <a:br>
              <a:rPr lang="en-US" altLang="en-US" sz="2800" dirty="0">
                <a:solidFill>
                  <a:schemeClr val="tx1">
                    <a:lumMod val="85000"/>
                    <a:lumOff val="15000"/>
                  </a:schemeClr>
                </a:solidFill>
                <a:ea typeface="ＭＳ Ｐゴシック" pitchFamily="-111" charset="-128"/>
                <a:cs typeface="Arial" charset="0"/>
              </a:rPr>
            </a:br>
            <a:r>
              <a:rPr lang="en-US" altLang="en-US" sz="2800" dirty="0">
                <a:solidFill>
                  <a:schemeClr val="tx1">
                    <a:lumMod val="85000"/>
                    <a:lumOff val="15000"/>
                  </a:schemeClr>
                </a:solidFill>
                <a:ea typeface="ＭＳ Ｐゴシック" pitchFamily="-111" charset="-128"/>
                <a:cs typeface="Arial" charset="0"/>
              </a:rPr>
              <a:t>prescription medications</a:t>
            </a:r>
          </a:p>
        </p:txBody>
      </p:sp>
      <p:sp>
        <p:nvSpPr>
          <p:cNvPr id="40962" name="Content Placeholder 2"/>
          <p:cNvSpPr>
            <a:spLocks noGrp="1"/>
          </p:cNvSpPr>
          <p:nvPr>
            <p:ph idx="1"/>
          </p:nvPr>
        </p:nvSpPr>
        <p:spPr>
          <a:xfrm>
            <a:off x="640263" y="1277937"/>
            <a:ext cx="7866356" cy="4987925"/>
          </a:xfrm>
        </p:spPr>
        <p:txBody>
          <a:bodyPr>
            <a:normAutofit/>
          </a:bodyPr>
          <a:lstStyle/>
          <a:p>
            <a:pPr>
              <a:buFont typeface="Arial" charset="0"/>
              <a:buNone/>
            </a:pPr>
            <a:r>
              <a:rPr lang="en-US" altLang="en-US" sz="2800" b="1" dirty="0" smtClean="0">
                <a:latin typeface="Arial" charset="0"/>
                <a:ea typeface="ＭＳ Ｐゴシック"/>
                <a:cs typeface="Arial" charset="0"/>
              </a:rPr>
              <a:t>Painkillers </a:t>
            </a:r>
          </a:p>
          <a:p>
            <a:pPr>
              <a:buFont typeface="Arial" charset="0"/>
              <a:buNone/>
            </a:pPr>
            <a:r>
              <a:rPr lang="en-US" altLang="en-US" dirty="0" smtClean="0">
                <a:latin typeface="Arial" charset="0"/>
                <a:ea typeface="ＭＳ Ｐゴシック"/>
                <a:cs typeface="Arial" charset="0"/>
              </a:rPr>
              <a:t>	OxyContin</a:t>
            </a:r>
            <a:r>
              <a:rPr lang="en-US" altLang="en-US" baseline="30000" dirty="0" smtClean="0">
                <a:latin typeface="Arial" charset="0"/>
                <a:ea typeface="ＭＳ Ｐゴシック"/>
                <a:cs typeface="Arial" charset="0"/>
              </a:rPr>
              <a:t>®</a:t>
            </a:r>
            <a:r>
              <a:rPr lang="en-US" altLang="en-US" dirty="0" smtClean="0">
                <a:latin typeface="Arial" charset="0"/>
                <a:ea typeface="ＭＳ Ｐゴシック"/>
                <a:cs typeface="Arial" charset="0"/>
              </a:rPr>
              <a:t>, Vicodin</a:t>
            </a:r>
            <a:r>
              <a:rPr lang="en-US" altLang="en-US" baseline="30000" dirty="0" smtClean="0">
                <a:latin typeface="Arial" charset="0"/>
                <a:ea typeface="ＭＳ Ｐゴシック"/>
                <a:cs typeface="Arial" charset="0"/>
              </a:rPr>
              <a:t>®</a:t>
            </a:r>
          </a:p>
          <a:p>
            <a:pPr>
              <a:buFont typeface="Arial" charset="0"/>
              <a:buNone/>
            </a:pPr>
            <a:endParaRPr lang="en-US" altLang="en-US" dirty="0" smtClean="0">
              <a:latin typeface="Arial" charset="0"/>
              <a:ea typeface="ＭＳ Ｐゴシック"/>
              <a:cs typeface="Arial" charset="0"/>
            </a:endParaRPr>
          </a:p>
          <a:p>
            <a:pPr>
              <a:buFont typeface="Arial" charset="0"/>
              <a:buNone/>
            </a:pPr>
            <a:endParaRPr lang="en-US" altLang="en-US" sz="2800" b="1" dirty="0" smtClean="0">
              <a:latin typeface="Arial" charset="0"/>
              <a:ea typeface="ＭＳ Ｐゴシック"/>
              <a:cs typeface="Arial" charset="0"/>
            </a:endParaRPr>
          </a:p>
          <a:p>
            <a:pPr>
              <a:buFont typeface="Arial" charset="0"/>
              <a:buNone/>
            </a:pPr>
            <a:r>
              <a:rPr lang="en-US" altLang="en-US" sz="2800" b="1" dirty="0" smtClean="0">
                <a:latin typeface="Arial" charset="0"/>
                <a:ea typeface="ＭＳ Ｐゴシック"/>
                <a:cs typeface="Arial" charset="0"/>
              </a:rPr>
              <a:t>Sedatives &amp; tranquilizers</a:t>
            </a:r>
          </a:p>
          <a:p>
            <a:pPr>
              <a:buFont typeface="Arial" charset="0"/>
              <a:buNone/>
            </a:pPr>
            <a:r>
              <a:rPr lang="en-US" altLang="en-US" dirty="0" smtClean="0">
                <a:latin typeface="Arial" charset="0"/>
                <a:ea typeface="ＭＳ Ｐゴシック"/>
                <a:cs typeface="Arial" charset="0"/>
              </a:rPr>
              <a:t>	Valium</a:t>
            </a:r>
            <a:r>
              <a:rPr lang="en-US" altLang="en-US" baseline="30000" dirty="0" smtClean="0">
                <a:latin typeface="Arial" charset="0"/>
                <a:ea typeface="ＭＳ Ｐゴシック"/>
                <a:cs typeface="Arial" charset="0"/>
              </a:rPr>
              <a:t>®</a:t>
            </a:r>
            <a:r>
              <a:rPr lang="en-US" altLang="en-US" dirty="0" smtClean="0">
                <a:latin typeface="Arial" charset="0"/>
                <a:ea typeface="ＭＳ Ｐゴシック"/>
                <a:cs typeface="Arial" charset="0"/>
              </a:rPr>
              <a:t>, Xanax</a:t>
            </a:r>
            <a:r>
              <a:rPr lang="en-US" altLang="en-US" baseline="30000" dirty="0" smtClean="0">
                <a:latin typeface="Arial" charset="0"/>
                <a:ea typeface="ＭＳ Ｐゴシック"/>
                <a:cs typeface="Arial" charset="0"/>
              </a:rPr>
              <a:t>®</a:t>
            </a:r>
          </a:p>
          <a:p>
            <a:pPr>
              <a:buFont typeface="Arial" charset="0"/>
              <a:buNone/>
            </a:pPr>
            <a:endParaRPr lang="en-US" altLang="en-US" dirty="0" smtClean="0">
              <a:latin typeface="Arial" charset="0"/>
              <a:ea typeface="ＭＳ Ｐゴシック"/>
              <a:cs typeface="Arial" charset="0"/>
            </a:endParaRPr>
          </a:p>
          <a:p>
            <a:pPr>
              <a:buFont typeface="Arial" charset="0"/>
              <a:buNone/>
            </a:pPr>
            <a:r>
              <a:rPr lang="en-US" altLang="en-US" sz="2800" b="1" dirty="0" smtClean="0">
                <a:latin typeface="Arial" charset="0"/>
                <a:ea typeface="ＭＳ Ｐゴシック"/>
                <a:cs typeface="Arial" charset="0"/>
              </a:rPr>
              <a:t>Stimulants</a:t>
            </a:r>
          </a:p>
          <a:p>
            <a:pPr>
              <a:buFont typeface="Arial" charset="0"/>
              <a:buNone/>
            </a:pPr>
            <a:r>
              <a:rPr lang="en-US" altLang="en-US" dirty="0" smtClean="0">
                <a:latin typeface="Arial" charset="0"/>
                <a:ea typeface="ＭＳ Ｐゴシック"/>
                <a:cs typeface="Arial" charset="0"/>
              </a:rPr>
              <a:t>	Adderall</a:t>
            </a:r>
            <a:r>
              <a:rPr lang="en-US" altLang="en-US" baseline="30000" dirty="0" smtClean="0">
                <a:latin typeface="Arial" charset="0"/>
                <a:ea typeface="ＭＳ Ｐゴシック"/>
                <a:cs typeface="Arial" charset="0"/>
              </a:rPr>
              <a:t>®</a:t>
            </a:r>
            <a:r>
              <a:rPr lang="en-US" altLang="en-US" dirty="0" smtClean="0">
                <a:latin typeface="Arial" charset="0"/>
                <a:ea typeface="ＭＳ Ｐゴシック"/>
                <a:cs typeface="Arial" charset="0"/>
              </a:rPr>
              <a:t>, Ritalin</a:t>
            </a:r>
            <a:r>
              <a:rPr lang="en-US" altLang="en-US" baseline="30000" dirty="0" smtClean="0">
                <a:latin typeface="Arial" charset="0"/>
                <a:ea typeface="ＭＳ Ｐゴシック"/>
                <a:cs typeface="Arial" charset="0"/>
              </a:rPr>
              <a:t>®</a:t>
            </a:r>
          </a:p>
        </p:txBody>
      </p:sp>
      <p:pic>
        <p:nvPicPr>
          <p:cNvPr id="40963" name="Picture 3" descr="oxycontin_20_mg.png"/>
          <p:cNvPicPr>
            <a:picLocks noChangeAspect="1"/>
          </p:cNvPicPr>
          <p:nvPr/>
        </p:nvPicPr>
        <p:blipFill>
          <a:blip r:embed="rId3"/>
          <a:srcRect/>
          <a:stretch>
            <a:fillRect/>
          </a:stretch>
        </p:blipFill>
        <p:spPr bwMode="auto">
          <a:xfrm rot="-221274">
            <a:off x="4600080" y="1420215"/>
            <a:ext cx="1244203" cy="868362"/>
          </a:xfrm>
          <a:prstGeom prst="rect">
            <a:avLst/>
          </a:prstGeom>
          <a:noFill/>
          <a:ln w="9525">
            <a:noFill/>
            <a:miter lim="800000"/>
            <a:headEnd/>
            <a:tailEnd/>
          </a:ln>
        </p:spPr>
      </p:pic>
      <p:pic>
        <p:nvPicPr>
          <p:cNvPr id="40964" name="Picture 4" descr="vicodin5mg.png"/>
          <p:cNvPicPr>
            <a:picLocks noChangeAspect="1"/>
          </p:cNvPicPr>
          <p:nvPr/>
        </p:nvPicPr>
        <p:blipFill>
          <a:blip r:embed="rId4"/>
          <a:srcRect/>
          <a:stretch>
            <a:fillRect/>
          </a:stretch>
        </p:blipFill>
        <p:spPr bwMode="auto">
          <a:xfrm>
            <a:off x="5937648" y="1478997"/>
            <a:ext cx="1556147" cy="612775"/>
          </a:xfrm>
          <a:prstGeom prst="rect">
            <a:avLst/>
          </a:prstGeom>
          <a:noFill/>
          <a:ln w="9525">
            <a:noFill/>
            <a:miter lim="800000"/>
            <a:headEnd/>
            <a:tailEnd/>
          </a:ln>
        </p:spPr>
      </p:pic>
      <p:pic>
        <p:nvPicPr>
          <p:cNvPr id="40965" name="Picture 5" descr="valium10mg.png"/>
          <p:cNvPicPr>
            <a:picLocks noChangeAspect="1"/>
          </p:cNvPicPr>
          <p:nvPr/>
        </p:nvPicPr>
        <p:blipFill>
          <a:blip r:embed="rId5"/>
          <a:srcRect/>
          <a:stretch>
            <a:fillRect/>
          </a:stretch>
        </p:blipFill>
        <p:spPr bwMode="auto">
          <a:xfrm rot="243754">
            <a:off x="4766074" y="3317875"/>
            <a:ext cx="1488281" cy="908050"/>
          </a:xfrm>
          <a:prstGeom prst="rect">
            <a:avLst/>
          </a:prstGeom>
          <a:noFill/>
          <a:ln w="9525">
            <a:noFill/>
            <a:miter lim="800000"/>
            <a:headEnd/>
            <a:tailEnd/>
          </a:ln>
        </p:spPr>
      </p:pic>
      <p:pic>
        <p:nvPicPr>
          <p:cNvPr id="40966" name="Picture 6" descr="xanax0-5mg.png"/>
          <p:cNvPicPr>
            <a:picLocks noChangeAspect="1"/>
          </p:cNvPicPr>
          <p:nvPr/>
        </p:nvPicPr>
        <p:blipFill>
          <a:blip r:embed="rId6">
            <a:lum contrast="6000"/>
          </a:blip>
          <a:srcRect/>
          <a:stretch>
            <a:fillRect/>
          </a:stretch>
        </p:blipFill>
        <p:spPr bwMode="auto">
          <a:xfrm rot="-233135">
            <a:off x="6084094" y="3346453"/>
            <a:ext cx="1758554" cy="849313"/>
          </a:xfrm>
          <a:prstGeom prst="rect">
            <a:avLst/>
          </a:prstGeom>
          <a:noFill/>
          <a:ln w="9525">
            <a:noFill/>
            <a:miter lim="800000"/>
            <a:headEnd/>
            <a:tailEnd/>
          </a:ln>
        </p:spPr>
      </p:pic>
      <p:pic>
        <p:nvPicPr>
          <p:cNvPr id="40967" name="Picture 7" descr="ritalin5mg.png"/>
          <p:cNvPicPr>
            <a:picLocks noChangeAspect="1"/>
          </p:cNvPicPr>
          <p:nvPr/>
        </p:nvPicPr>
        <p:blipFill>
          <a:blip r:embed="rId7">
            <a:lum bright="12000" contrast="12000"/>
          </a:blip>
          <a:srcRect/>
          <a:stretch>
            <a:fillRect/>
          </a:stretch>
        </p:blipFill>
        <p:spPr bwMode="auto">
          <a:xfrm>
            <a:off x="6334380" y="4707036"/>
            <a:ext cx="1423988" cy="1035050"/>
          </a:xfrm>
          <a:prstGeom prst="rect">
            <a:avLst/>
          </a:prstGeom>
          <a:noFill/>
          <a:ln w="9525">
            <a:noFill/>
            <a:miter lim="800000"/>
            <a:headEnd/>
            <a:tailEnd/>
          </a:ln>
        </p:spPr>
      </p:pic>
      <p:pic>
        <p:nvPicPr>
          <p:cNvPr id="40968" name="Picture 8" descr="Adderall 30mg.png"/>
          <p:cNvPicPr>
            <a:picLocks noChangeAspect="1"/>
          </p:cNvPicPr>
          <p:nvPr/>
        </p:nvPicPr>
        <p:blipFill>
          <a:blip r:embed="rId8"/>
          <a:srcRect/>
          <a:stretch>
            <a:fillRect/>
          </a:stretch>
        </p:blipFill>
        <p:spPr bwMode="auto">
          <a:xfrm>
            <a:off x="4872867" y="4707036"/>
            <a:ext cx="1274693" cy="1250358"/>
          </a:xfrm>
          <a:prstGeom prst="rect">
            <a:avLst/>
          </a:prstGeom>
          <a:noFill/>
          <a:ln w="9525">
            <a:noFill/>
            <a:miter lim="800000"/>
            <a:headEnd/>
            <a:tailEnd/>
          </a:ln>
        </p:spPr>
      </p:pic>
      <p:cxnSp>
        <p:nvCxnSpPr>
          <p:cNvPr id="11" name="Straight Connector 10"/>
          <p:cNvCxnSpPr/>
          <p:nvPr/>
        </p:nvCxnSpPr>
        <p:spPr>
          <a:xfrm>
            <a:off x="1453742" y="2630256"/>
            <a:ext cx="6462922" cy="1588"/>
          </a:xfrm>
          <a:prstGeom prst="line">
            <a:avLst/>
          </a:prstGeom>
          <a:ln w="12700" cap="flat" cmpd="sng" algn="ctr">
            <a:solidFill>
              <a:srgbClr val="FFAA2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524741" y="4456113"/>
            <a:ext cx="6491797" cy="0"/>
          </a:xfrm>
          <a:prstGeom prst="line">
            <a:avLst/>
          </a:prstGeom>
          <a:ln w="12700" cap="flat" cmpd="sng" algn="ctr">
            <a:solidFill>
              <a:srgbClr val="FFAA2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102290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628651" y="239713"/>
            <a:ext cx="4705349" cy="798512"/>
          </a:xfrm>
        </p:spPr>
        <p:style>
          <a:lnRef idx="2">
            <a:schemeClr val="accent6"/>
          </a:lnRef>
          <a:fillRef idx="1">
            <a:schemeClr val="lt1"/>
          </a:fillRef>
          <a:effectRef idx="0">
            <a:schemeClr val="accent6"/>
          </a:effectRef>
          <a:fontRef idx="minor">
            <a:schemeClr val="dk1"/>
          </a:fontRef>
        </p:style>
        <p:txBody>
          <a:bodyPr rtlCol="0">
            <a:normAutofit/>
          </a:bodyPr>
          <a:lstStyle/>
          <a:p>
            <a:pPr algn="ctr" fontAlgn="auto">
              <a:spcAft>
                <a:spcPts val="0"/>
              </a:spcAft>
              <a:defRPr/>
            </a:pPr>
            <a:r>
              <a:rPr altLang="en-US" sz="3600" b="1" dirty="0" smtClean="0">
                <a:solidFill>
                  <a:schemeClr val="tx1"/>
                </a:solidFill>
              </a:rPr>
              <a:t>Benzodiazepines</a:t>
            </a:r>
            <a:endParaRPr altLang="en-US" sz="2400" b="1" dirty="0" smtClean="0">
              <a:solidFill>
                <a:schemeClr val="tx1"/>
              </a:solidFill>
            </a:endParaRPr>
          </a:p>
        </p:txBody>
      </p:sp>
      <p:sp>
        <p:nvSpPr>
          <p:cNvPr id="3" name="Content Placeholder 2"/>
          <p:cNvSpPr>
            <a:spLocks noGrp="1"/>
          </p:cNvSpPr>
          <p:nvPr>
            <p:ph idx="4294967295"/>
          </p:nvPr>
        </p:nvSpPr>
        <p:spPr>
          <a:xfrm>
            <a:off x="600076" y="1428750"/>
            <a:ext cx="2900363" cy="4838700"/>
          </a:xfrm>
        </p:spPr>
        <p:txBody>
          <a:bodyPr rtlCol="0">
            <a:normAutofit lnSpcReduction="10000"/>
          </a:bodyPr>
          <a:lstStyle/>
          <a:p>
            <a:pPr marL="182880" indent="-182880" fontAlgn="auto">
              <a:spcAft>
                <a:spcPts val="0"/>
              </a:spcAft>
              <a:buClr>
                <a:schemeClr val="tx1">
                  <a:lumMod val="85000"/>
                  <a:lumOff val="15000"/>
                </a:schemeClr>
              </a:buClr>
              <a:defRPr/>
            </a:pPr>
            <a:r>
              <a:rPr lang="en-US" sz="2800" b="1" dirty="0"/>
              <a:t>Valium </a:t>
            </a:r>
          </a:p>
          <a:p>
            <a:pPr marL="182880" indent="-182880" fontAlgn="auto">
              <a:spcAft>
                <a:spcPts val="0"/>
              </a:spcAft>
              <a:buClr>
                <a:schemeClr val="tx1">
                  <a:lumMod val="85000"/>
                  <a:lumOff val="15000"/>
                </a:schemeClr>
              </a:buClr>
              <a:defRPr/>
            </a:pPr>
            <a:r>
              <a:rPr lang="en-US" sz="2800" b="1" dirty="0"/>
              <a:t>Xanax</a:t>
            </a:r>
          </a:p>
          <a:p>
            <a:pPr marL="182880" indent="-182880" fontAlgn="auto">
              <a:spcAft>
                <a:spcPts val="0"/>
              </a:spcAft>
              <a:buClr>
                <a:schemeClr val="tx1">
                  <a:lumMod val="85000"/>
                  <a:lumOff val="15000"/>
                </a:schemeClr>
              </a:buClr>
              <a:defRPr/>
            </a:pPr>
            <a:r>
              <a:rPr lang="en-US" sz="2800" b="1" dirty="0"/>
              <a:t>Halcion</a:t>
            </a:r>
          </a:p>
          <a:p>
            <a:pPr marL="182880" indent="-182880" fontAlgn="auto">
              <a:spcAft>
                <a:spcPts val="0"/>
              </a:spcAft>
              <a:buClr>
                <a:schemeClr val="tx1">
                  <a:lumMod val="85000"/>
                  <a:lumOff val="15000"/>
                </a:schemeClr>
              </a:buClr>
              <a:defRPr/>
            </a:pPr>
            <a:r>
              <a:rPr lang="en-US" sz="2800" b="1" dirty="0"/>
              <a:t>Ativan</a:t>
            </a:r>
          </a:p>
          <a:p>
            <a:pPr marL="182880" indent="-182880" fontAlgn="auto">
              <a:spcAft>
                <a:spcPts val="0"/>
              </a:spcAft>
              <a:buClr>
                <a:schemeClr val="tx1">
                  <a:lumMod val="85000"/>
                  <a:lumOff val="15000"/>
                </a:schemeClr>
              </a:buClr>
              <a:defRPr/>
            </a:pPr>
            <a:r>
              <a:rPr lang="en-US" sz="2800" b="1" dirty="0" err="1"/>
              <a:t>Klonopin</a:t>
            </a:r>
            <a:endParaRPr lang="en-US" sz="2800" b="1" dirty="0"/>
          </a:p>
          <a:p>
            <a:pPr marL="0" indent="0" fontAlgn="auto">
              <a:spcAft>
                <a:spcPts val="0"/>
              </a:spcAft>
              <a:buClr>
                <a:schemeClr val="tx1">
                  <a:lumMod val="85000"/>
                  <a:lumOff val="15000"/>
                </a:schemeClr>
              </a:buClr>
              <a:buFont typeface="Garamond" pitchFamily="18" charset="0"/>
              <a:buNone/>
              <a:defRPr/>
            </a:pPr>
            <a:endParaRPr lang="en-US" sz="2800" b="1" dirty="0"/>
          </a:p>
          <a:p>
            <a:pPr marL="0" indent="0" fontAlgn="auto">
              <a:spcAft>
                <a:spcPts val="0"/>
              </a:spcAft>
              <a:buClr>
                <a:schemeClr val="tx1">
                  <a:lumMod val="85000"/>
                  <a:lumOff val="15000"/>
                </a:schemeClr>
              </a:buClr>
              <a:buFont typeface="Garamond" pitchFamily="18" charset="0"/>
              <a:buNone/>
              <a:defRPr/>
            </a:pPr>
            <a:r>
              <a:rPr lang="en-US" sz="2800" b="1" dirty="0"/>
              <a:t>Common Slang Names</a:t>
            </a:r>
          </a:p>
          <a:p>
            <a:pPr marL="182880" indent="-182880" fontAlgn="auto">
              <a:spcAft>
                <a:spcPts val="0"/>
              </a:spcAft>
              <a:buClr>
                <a:schemeClr val="tx1">
                  <a:lumMod val="85000"/>
                  <a:lumOff val="15000"/>
                </a:schemeClr>
              </a:buClr>
              <a:defRPr/>
            </a:pPr>
            <a:r>
              <a:rPr lang="en-US" sz="2800" b="1" dirty="0"/>
              <a:t>Downers</a:t>
            </a:r>
          </a:p>
          <a:p>
            <a:pPr marL="182880" indent="-182880" fontAlgn="auto">
              <a:spcAft>
                <a:spcPts val="0"/>
              </a:spcAft>
              <a:buClr>
                <a:schemeClr val="tx1">
                  <a:lumMod val="85000"/>
                  <a:lumOff val="15000"/>
                </a:schemeClr>
              </a:buClr>
              <a:defRPr/>
            </a:pPr>
            <a:r>
              <a:rPr lang="en-US" sz="2800" b="1" dirty="0" err="1"/>
              <a:t>Benzos</a:t>
            </a:r>
            <a:endParaRPr lang="en-US" sz="2800" b="1" dirty="0"/>
          </a:p>
        </p:txBody>
      </p:sp>
      <p:pic>
        <p:nvPicPr>
          <p:cNvPr id="90115" name="Picture 2" descr="http://www.alldrugmed.com/images/products/product_25470771_xanax%20bar.jpg"/>
          <p:cNvPicPr>
            <a:picLocks noChangeAspect="1" noChangeArrowheads="1"/>
          </p:cNvPicPr>
          <p:nvPr/>
        </p:nvPicPr>
        <p:blipFill>
          <a:blip r:embed="rId2"/>
          <a:srcRect/>
          <a:stretch>
            <a:fillRect/>
          </a:stretch>
        </p:blipFill>
        <p:spPr bwMode="auto">
          <a:xfrm>
            <a:off x="3425430" y="1528766"/>
            <a:ext cx="2421731" cy="2422525"/>
          </a:xfrm>
          <a:prstGeom prst="rect">
            <a:avLst/>
          </a:prstGeom>
          <a:noFill/>
          <a:ln w="9525">
            <a:noFill/>
            <a:miter lim="800000"/>
            <a:headEnd/>
            <a:tailEnd/>
          </a:ln>
        </p:spPr>
      </p:pic>
      <p:pic>
        <p:nvPicPr>
          <p:cNvPr id="90116" name="Picture 4" descr="http://drugline.org/img/drug/valium-24190_1.jpg"/>
          <p:cNvPicPr>
            <a:picLocks noChangeAspect="1" noChangeArrowheads="1"/>
          </p:cNvPicPr>
          <p:nvPr/>
        </p:nvPicPr>
        <p:blipFill>
          <a:blip r:embed="rId3"/>
          <a:srcRect/>
          <a:stretch>
            <a:fillRect/>
          </a:stretch>
        </p:blipFill>
        <p:spPr bwMode="auto">
          <a:xfrm>
            <a:off x="6187678" y="533400"/>
            <a:ext cx="2365772" cy="2527300"/>
          </a:xfrm>
          <a:prstGeom prst="rect">
            <a:avLst/>
          </a:prstGeom>
          <a:noFill/>
          <a:ln w="9525">
            <a:noFill/>
            <a:miter lim="800000"/>
            <a:headEnd/>
            <a:tailEnd/>
          </a:ln>
        </p:spPr>
      </p:pic>
      <p:pic>
        <p:nvPicPr>
          <p:cNvPr id="90117" name="Picture 6" descr="http://www.drugrehabadvisor.com/dira/wp-content/uploads/2010/06/Klonopin-blue.jpg"/>
          <p:cNvPicPr>
            <a:picLocks noChangeAspect="1" noChangeArrowheads="1"/>
          </p:cNvPicPr>
          <p:nvPr/>
        </p:nvPicPr>
        <p:blipFill>
          <a:blip r:embed="rId4"/>
          <a:srcRect/>
          <a:stretch>
            <a:fillRect/>
          </a:stretch>
        </p:blipFill>
        <p:spPr bwMode="auto">
          <a:xfrm>
            <a:off x="3718637" y="4161919"/>
            <a:ext cx="2102644" cy="2103437"/>
          </a:xfrm>
          <a:prstGeom prst="rect">
            <a:avLst/>
          </a:prstGeom>
          <a:noFill/>
          <a:ln w="9525">
            <a:noFill/>
            <a:miter lim="800000"/>
            <a:headEnd/>
            <a:tailEnd/>
          </a:ln>
        </p:spPr>
      </p:pic>
      <p:pic>
        <p:nvPicPr>
          <p:cNvPr id="90118" name="Picture 8" descr="http://www.thegooddrugsguide.com/files/images/ativan_lorazepam2mg.jpg"/>
          <p:cNvPicPr>
            <a:picLocks noChangeAspect="1" noChangeArrowheads="1"/>
          </p:cNvPicPr>
          <p:nvPr/>
        </p:nvPicPr>
        <p:blipFill>
          <a:blip r:embed="rId5"/>
          <a:srcRect/>
          <a:stretch>
            <a:fillRect/>
          </a:stretch>
        </p:blipFill>
        <p:spPr bwMode="auto">
          <a:xfrm>
            <a:off x="6187679" y="3394872"/>
            <a:ext cx="2845175" cy="2529681"/>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87182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210" name="Picture 4" descr="http://drugline.org/img/drug/oxycodone-hydrochloride-17440_3.gif"/>
          <p:cNvPicPr>
            <a:picLocks noChangeAspect="1" noChangeArrowheads="1"/>
          </p:cNvPicPr>
          <p:nvPr/>
        </p:nvPicPr>
        <p:blipFill>
          <a:blip r:embed="rId2"/>
          <a:srcRect/>
          <a:stretch>
            <a:fillRect/>
          </a:stretch>
        </p:blipFill>
        <p:spPr bwMode="auto">
          <a:xfrm>
            <a:off x="6272213" y="183873"/>
            <a:ext cx="2667283" cy="6121410"/>
          </a:xfrm>
          <a:prstGeom prst="rect">
            <a:avLst/>
          </a:prstGeom>
          <a:noFill/>
          <a:ln w="9525">
            <a:noFill/>
            <a:miter lim="800000"/>
            <a:headEnd/>
            <a:tailEnd/>
          </a:ln>
        </p:spPr>
      </p:pic>
      <p:pic>
        <p:nvPicPr>
          <p:cNvPr id="94211" name="Picture 6" descr="http://sideeffectsdirectory.com/wp-content/uploads/2012/10/Percocet-Side-Effects.jpg"/>
          <p:cNvPicPr>
            <a:picLocks noChangeAspect="1" noChangeArrowheads="1"/>
          </p:cNvPicPr>
          <p:nvPr/>
        </p:nvPicPr>
        <p:blipFill>
          <a:blip r:embed="rId3"/>
          <a:srcRect/>
          <a:stretch>
            <a:fillRect/>
          </a:stretch>
        </p:blipFill>
        <p:spPr bwMode="auto">
          <a:xfrm>
            <a:off x="3635730" y="2533382"/>
            <a:ext cx="2371100" cy="3771900"/>
          </a:xfrm>
          <a:prstGeom prst="rect">
            <a:avLst/>
          </a:prstGeom>
          <a:noFill/>
          <a:ln w="9525">
            <a:noFill/>
            <a:miter lim="800000"/>
            <a:headEnd/>
            <a:tailEnd/>
          </a:ln>
        </p:spPr>
      </p:pic>
      <p:sp>
        <p:nvSpPr>
          <p:cNvPr id="2" name="Rectangle 1"/>
          <p:cNvSpPr/>
          <p:nvPr/>
        </p:nvSpPr>
        <p:spPr>
          <a:xfrm>
            <a:off x="745207" y="304802"/>
            <a:ext cx="2451143" cy="646331"/>
          </a:xfrm>
          <a:prstGeom prst="rect">
            <a:avLst/>
          </a:prstGeom>
        </p:spPr>
        <p:txBody>
          <a:bodyPr>
            <a:spAutoFit/>
          </a:bodyPr>
          <a:lstStyle/>
          <a:p>
            <a:pPr>
              <a:defRPr/>
            </a:pPr>
            <a:r>
              <a:rPr lang="en-US" altLang="en-US" sz="3600" b="1" dirty="0">
                <a:ln w="9525">
                  <a:solidFill>
                    <a:prstClr val="white"/>
                  </a:solidFill>
                  <a:prstDash val="solid"/>
                </a:ln>
                <a:solidFill>
                  <a:prstClr val="black"/>
                </a:solidFill>
                <a:effectLst>
                  <a:outerShdw blurRad="12700" dist="38100" dir="2700000" algn="tl" rotWithShape="0">
                    <a:prstClr val="white">
                      <a:lumMod val="50000"/>
                    </a:prstClr>
                  </a:outerShdw>
                </a:effectLst>
              </a:rPr>
              <a:t>OPIATES</a:t>
            </a:r>
            <a:endParaRPr lang="en-US" sz="1200" dirty="0">
              <a:solidFill>
                <a:prstClr val="black"/>
              </a:solidFill>
            </a:endParaRPr>
          </a:p>
        </p:txBody>
      </p:sp>
      <p:sp>
        <p:nvSpPr>
          <p:cNvPr id="4" name="Rectangle 3"/>
          <p:cNvSpPr/>
          <p:nvPr/>
        </p:nvSpPr>
        <p:spPr>
          <a:xfrm>
            <a:off x="571730" y="990600"/>
            <a:ext cx="2624620" cy="519826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800" dirty="0">
                <a:solidFill>
                  <a:prstClr val="black"/>
                </a:solidFill>
              </a:rPr>
              <a:t>OxyContin</a:t>
            </a:r>
          </a:p>
          <a:p>
            <a:pPr algn="ctr">
              <a:defRPr/>
            </a:pPr>
            <a:r>
              <a:rPr lang="en-US" sz="2800" dirty="0">
                <a:solidFill>
                  <a:prstClr val="black"/>
                </a:solidFill>
              </a:rPr>
              <a:t>Percodan</a:t>
            </a:r>
          </a:p>
          <a:p>
            <a:pPr algn="ctr">
              <a:defRPr/>
            </a:pPr>
            <a:r>
              <a:rPr lang="en-US" sz="2800" dirty="0">
                <a:solidFill>
                  <a:prstClr val="black"/>
                </a:solidFill>
              </a:rPr>
              <a:t>Percocet</a:t>
            </a:r>
          </a:p>
          <a:p>
            <a:pPr algn="ctr">
              <a:defRPr/>
            </a:pPr>
            <a:r>
              <a:rPr lang="en-US" sz="2800" dirty="0">
                <a:solidFill>
                  <a:prstClr val="black"/>
                </a:solidFill>
              </a:rPr>
              <a:t>codeine</a:t>
            </a:r>
          </a:p>
          <a:p>
            <a:pPr algn="ctr">
              <a:defRPr/>
            </a:pPr>
            <a:r>
              <a:rPr lang="en-US" sz="2800" dirty="0">
                <a:solidFill>
                  <a:prstClr val="black"/>
                </a:solidFill>
              </a:rPr>
              <a:t>methadone</a:t>
            </a:r>
          </a:p>
          <a:p>
            <a:pPr algn="ctr">
              <a:defRPr/>
            </a:pPr>
            <a:r>
              <a:rPr lang="en-US" sz="2800" dirty="0">
                <a:solidFill>
                  <a:prstClr val="black"/>
                </a:solidFill>
              </a:rPr>
              <a:t>hydrocodone</a:t>
            </a:r>
          </a:p>
          <a:p>
            <a:pPr algn="ctr">
              <a:defRPr/>
            </a:pPr>
            <a:r>
              <a:rPr lang="en-US" sz="2800" dirty="0">
                <a:solidFill>
                  <a:prstClr val="black"/>
                </a:solidFill>
              </a:rPr>
              <a:t>Vicodin</a:t>
            </a:r>
          </a:p>
          <a:p>
            <a:pPr algn="ctr">
              <a:defRPr/>
            </a:pPr>
            <a:r>
              <a:rPr lang="en-US" sz="2800" dirty="0">
                <a:solidFill>
                  <a:prstClr val="black"/>
                </a:solidFill>
              </a:rPr>
              <a:t>fentanyl</a:t>
            </a:r>
          </a:p>
          <a:p>
            <a:pPr algn="ctr">
              <a:defRPr/>
            </a:pPr>
            <a:r>
              <a:rPr lang="en-US" sz="2800" dirty="0">
                <a:solidFill>
                  <a:prstClr val="black"/>
                </a:solidFill>
              </a:rPr>
              <a:t>hydromorphone</a:t>
            </a:r>
          </a:p>
          <a:p>
            <a:pPr algn="ctr">
              <a:defRPr/>
            </a:pPr>
            <a:r>
              <a:rPr lang="en-US" sz="2800" dirty="0" err="1">
                <a:solidFill>
                  <a:prstClr val="black"/>
                </a:solidFill>
              </a:rPr>
              <a:t>Dilaudid</a:t>
            </a:r>
            <a:endParaRPr lang="en-US" sz="2800" dirty="0">
              <a:solidFill>
                <a:prstClr val="black"/>
              </a:solidFill>
            </a:endParaRPr>
          </a:p>
          <a:p>
            <a:pPr algn="ctr">
              <a:defRPr/>
            </a:pPr>
            <a:endParaRPr lang="en-US" dirty="0">
              <a:solidFill>
                <a:prstClr val="black"/>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35730" y="183873"/>
            <a:ext cx="2371100" cy="231644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8440346"/>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1723</Words>
  <Application>Microsoft Macintosh PowerPoint</Application>
  <PresentationFormat>On-screen Show (4:3)</PresentationFormat>
  <Paragraphs>259</Paragraphs>
  <Slides>20</Slides>
  <Notes>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Civic</vt:lpstr>
      <vt:lpstr>Chart</vt:lpstr>
      <vt:lpstr>New Trends in Substance Use in the Current Public Health Crisis:  Keys to Engaging the Active Substance User</vt:lpstr>
      <vt:lpstr>Slide 2</vt:lpstr>
      <vt:lpstr>Understanding the Progression</vt:lpstr>
      <vt:lpstr>Rx New Step  in Drug Ladder</vt:lpstr>
      <vt:lpstr>Slide 5</vt:lpstr>
      <vt:lpstr>Slide 6</vt:lpstr>
      <vt:lpstr>Examples of frequently abused  prescription medications</vt:lpstr>
      <vt:lpstr>Benzodiazepines</vt:lpstr>
      <vt:lpstr>Slide 9</vt:lpstr>
      <vt:lpstr>Slide 10</vt:lpstr>
      <vt:lpstr>HEROIN OVERDOSES on Long Island</vt:lpstr>
      <vt:lpstr>Slide 12</vt:lpstr>
      <vt:lpstr>How do I know if someone is having a problem with drugs or alcohol?</vt:lpstr>
      <vt:lpstr>Why Might People Use Drugs?</vt:lpstr>
      <vt:lpstr>Stages of Change James Prochaska and Carlo DiClemente</vt:lpstr>
      <vt:lpstr>Stages of Change  (Prochaska and DiClemente)</vt:lpstr>
      <vt:lpstr>Motivational Interviewing </vt:lpstr>
      <vt:lpstr>Coping Skills </vt:lpstr>
      <vt:lpstr>LICADD SERVICES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Trends in Substance Use in the Current Public Health Crisis:  Keys to Engaging the Active Substance User</dc:title>
  <dc:creator>Reisa Berg</dc:creator>
  <cp:lastModifiedBy>Amanda Cioffi</cp:lastModifiedBy>
  <cp:revision>9</cp:revision>
  <dcterms:created xsi:type="dcterms:W3CDTF">2017-11-03T01:00:17Z</dcterms:created>
  <dcterms:modified xsi:type="dcterms:W3CDTF">2017-11-03T01:15:06Z</dcterms:modified>
</cp:coreProperties>
</file>